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9"/>
  </p:notesMasterIdLst>
  <p:sldIdLst>
    <p:sldId id="270" r:id="rId2"/>
    <p:sldId id="271" r:id="rId3"/>
    <p:sldId id="272" r:id="rId4"/>
    <p:sldId id="274" r:id="rId5"/>
    <p:sldId id="277" r:id="rId6"/>
    <p:sldId id="309" r:id="rId7"/>
    <p:sldId id="311" r:id="rId8"/>
    <p:sldId id="284" r:id="rId9"/>
    <p:sldId id="285" r:id="rId10"/>
    <p:sldId id="314" r:id="rId11"/>
    <p:sldId id="315" r:id="rId12"/>
    <p:sldId id="316" r:id="rId13"/>
    <p:sldId id="318" r:id="rId14"/>
    <p:sldId id="320" r:id="rId15"/>
    <p:sldId id="321" r:id="rId16"/>
    <p:sldId id="322" r:id="rId17"/>
    <p:sldId id="324" r:id="rId18"/>
  </p:sldIdLst>
  <p:sldSz cx="9144000" cy="5143500" type="screen16x9"/>
  <p:notesSz cx="6858000" cy="9144000"/>
  <p:embeddedFontLst>
    <p:embeddedFont>
      <p:font typeface="Algerian" pitchFamily="82" charset="0"/>
      <p:regular r:id="rId20"/>
    </p:embeddedFont>
    <p:embeddedFont>
      <p:font typeface="Bebas Neue" charset="0"/>
      <p:regular r:id="rId21"/>
    </p:embeddedFont>
    <p:embeddedFont>
      <p:font typeface="Barlow Semi Condensed" charset="0"/>
      <p:regular r:id="rId22"/>
      <p:bold r:id="rId23"/>
      <p:italic r:id="rId24"/>
      <p:boldItalic r:id="rId25"/>
    </p:embeddedFont>
    <p:embeddedFont>
      <p:font typeface="Metrophobic" charset="0"/>
      <p:regular r:id="rId26"/>
    </p:embeddedFont>
    <p:embeddedFont>
      <p:font typeface="Arial Narrow" pitchFamily="34" charset="0"/>
      <p:regular r:id="rId27"/>
      <p:bold r:id="rId28"/>
      <p:italic r:id="rId29"/>
      <p:boldItalic r:id="rId30"/>
    </p:embeddedFont>
    <p:embeddedFont>
      <p:font typeface="Calibri"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6A637F1-90E2-4756-8945-020D3DCDD811}">
  <a:tblStyle styleId="{36A637F1-90E2-4756-8945-020D3DCDD8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286976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192a6eebb8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192a6eebb8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92a6eebb8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192a6eebb8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192a6eebb8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192a6eebb8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192a6eebb8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192a6eebb8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192a6eebb8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192a6eebb8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92a6eebb8_0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92a6eebb8_0_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192a6eebb8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192a6eebb8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9" name="Google Shape;29;p6"/>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8"/>
          <p:cNvSpPr txBox="1">
            <a:spLocks noGrp="1"/>
          </p:cNvSpPr>
          <p:nvPr>
            <p:ph type="title" hasCustomPrompt="1"/>
          </p:nvPr>
        </p:nvSpPr>
        <p:spPr>
          <a:xfrm>
            <a:off x="715100" y="620145"/>
            <a:ext cx="40206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2" name="Google Shape;162;p28"/>
          <p:cNvSpPr txBox="1">
            <a:spLocks noGrp="1"/>
          </p:cNvSpPr>
          <p:nvPr>
            <p:ph type="subTitle" idx="1"/>
          </p:nvPr>
        </p:nvSpPr>
        <p:spPr>
          <a:xfrm>
            <a:off x="715100" y="1249970"/>
            <a:ext cx="5754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8"/>
          <p:cNvSpPr txBox="1">
            <a:spLocks noGrp="1"/>
          </p:cNvSpPr>
          <p:nvPr>
            <p:ph type="title" idx="2" hasCustomPrompt="1"/>
          </p:nvPr>
        </p:nvSpPr>
        <p:spPr>
          <a:xfrm>
            <a:off x="715100" y="2076293"/>
            <a:ext cx="40206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4" name="Google Shape;164;p28"/>
          <p:cNvSpPr txBox="1">
            <a:spLocks noGrp="1"/>
          </p:cNvSpPr>
          <p:nvPr>
            <p:ph type="subTitle" idx="3"/>
          </p:nvPr>
        </p:nvSpPr>
        <p:spPr>
          <a:xfrm>
            <a:off x="715100" y="2706120"/>
            <a:ext cx="5754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8"/>
          <p:cNvSpPr txBox="1">
            <a:spLocks noGrp="1"/>
          </p:cNvSpPr>
          <p:nvPr>
            <p:ph type="title" idx="4" hasCustomPrompt="1"/>
          </p:nvPr>
        </p:nvSpPr>
        <p:spPr>
          <a:xfrm>
            <a:off x="715100" y="3532442"/>
            <a:ext cx="40206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6" name="Google Shape;166;p28"/>
          <p:cNvSpPr txBox="1">
            <a:spLocks noGrp="1"/>
          </p:cNvSpPr>
          <p:nvPr>
            <p:ph type="subTitle" idx="5"/>
          </p:nvPr>
        </p:nvSpPr>
        <p:spPr>
          <a:xfrm>
            <a:off x="715100" y="4162270"/>
            <a:ext cx="5754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71"/>
        <p:cNvGrpSpPr/>
        <p:nvPr/>
      </p:nvGrpSpPr>
      <p:grpSpPr>
        <a:xfrm>
          <a:off x="0" y="0"/>
          <a:ext cx="0" cy="0"/>
          <a:chOff x="0" y="0"/>
          <a:chExt cx="0" cy="0"/>
        </a:xfrm>
      </p:grpSpPr>
      <p:cxnSp>
        <p:nvCxnSpPr>
          <p:cNvPr id="172" name="Google Shape;172;p30"/>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cxnSp>
        <p:nvCxnSpPr>
          <p:cNvPr id="173" name="Google Shape;173;p30"/>
          <p:cNvCxnSpPr/>
          <p:nvPr/>
        </p:nvCxnSpPr>
        <p:spPr>
          <a:xfrm>
            <a:off x="715100" y="4771775"/>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74"/>
        <p:cNvGrpSpPr/>
        <p:nvPr/>
      </p:nvGrpSpPr>
      <p:grpSpPr>
        <a:xfrm>
          <a:off x="0" y="0"/>
          <a:ext cx="0" cy="0"/>
          <a:chOff x="0" y="0"/>
          <a:chExt cx="0" cy="0"/>
        </a:xfrm>
      </p:grpSpPr>
      <p:cxnSp>
        <p:nvCxnSpPr>
          <p:cNvPr id="175" name="Google Shape;175;p31"/>
          <p:cNvCxnSpPr/>
          <p:nvPr/>
        </p:nvCxnSpPr>
        <p:spPr>
          <a:xfrm rot="10800000">
            <a:off x="557000" y="537700"/>
            <a:ext cx="0" cy="407880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31"/>
          <p:cNvCxnSpPr/>
          <p:nvPr/>
        </p:nvCxnSpPr>
        <p:spPr>
          <a:xfrm rot="10800000">
            <a:off x="8588425" y="537700"/>
            <a:ext cx="0" cy="4078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720000" y="1226238"/>
            <a:ext cx="509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7"/>
          <p:cNvSpPr txBox="1">
            <a:spLocks noGrp="1"/>
          </p:cNvSpPr>
          <p:nvPr>
            <p:ph type="body" idx="1"/>
          </p:nvPr>
        </p:nvSpPr>
        <p:spPr>
          <a:xfrm>
            <a:off x="715100" y="2199997"/>
            <a:ext cx="4253400" cy="1889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15100" y="1649075"/>
            <a:ext cx="4768500" cy="25617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TITLE_ONLY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70" name="Google Shape;70;p16"/>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subTitle" idx="1"/>
          </p:nvPr>
        </p:nvSpPr>
        <p:spPr>
          <a:xfrm>
            <a:off x="720000" y="2791113"/>
            <a:ext cx="4263300" cy="118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8"/>
          <p:cNvSpPr txBox="1">
            <a:spLocks noGrp="1"/>
          </p:cNvSpPr>
          <p:nvPr>
            <p:ph type="title"/>
          </p:nvPr>
        </p:nvSpPr>
        <p:spPr>
          <a:xfrm>
            <a:off x="720000" y="2218400"/>
            <a:ext cx="426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1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subTitle" idx="1"/>
          </p:nvPr>
        </p:nvSpPr>
        <p:spPr>
          <a:xfrm>
            <a:off x="720000" y="2193363"/>
            <a:ext cx="4993800" cy="14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5" name="Google Shape;85;p21"/>
          <p:cNvSpPr txBox="1">
            <a:spLocks noGrp="1"/>
          </p:cNvSpPr>
          <p:nvPr>
            <p:ph type="title"/>
          </p:nvPr>
        </p:nvSpPr>
        <p:spPr>
          <a:xfrm>
            <a:off x="720000" y="1620663"/>
            <a:ext cx="426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22"/>
          <p:cNvSpPr txBox="1">
            <a:spLocks noGrp="1"/>
          </p:cNvSpPr>
          <p:nvPr>
            <p:ph type="subTitle" idx="1"/>
          </p:nvPr>
        </p:nvSpPr>
        <p:spPr>
          <a:xfrm>
            <a:off x="720000" y="3609575"/>
            <a:ext cx="24309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8" name="Google Shape;88;p22"/>
          <p:cNvSpPr txBox="1">
            <a:spLocks noGrp="1"/>
          </p:cNvSpPr>
          <p:nvPr>
            <p:ph type="subTitle" idx="2"/>
          </p:nvPr>
        </p:nvSpPr>
        <p:spPr>
          <a:xfrm>
            <a:off x="4374875" y="3609575"/>
            <a:ext cx="24309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22"/>
          <p:cNvSpPr txBox="1">
            <a:spLocks noGrp="1"/>
          </p:cNvSpPr>
          <p:nvPr>
            <p:ph type="subTitle" idx="3"/>
          </p:nvPr>
        </p:nvSpPr>
        <p:spPr>
          <a:xfrm>
            <a:off x="720000" y="4091293"/>
            <a:ext cx="2430900" cy="51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22"/>
          <p:cNvSpPr txBox="1">
            <a:spLocks noGrp="1"/>
          </p:cNvSpPr>
          <p:nvPr>
            <p:ph type="subTitle" idx="4"/>
          </p:nvPr>
        </p:nvSpPr>
        <p:spPr>
          <a:xfrm>
            <a:off x="4374875" y="4091293"/>
            <a:ext cx="2430900" cy="51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22"/>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92" name="Google Shape;92;p22"/>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4"/>
          <p:cNvSpPr txBox="1">
            <a:spLocks noGrp="1"/>
          </p:cNvSpPr>
          <p:nvPr>
            <p:ph type="subTitle" idx="1"/>
          </p:nvPr>
        </p:nvSpPr>
        <p:spPr>
          <a:xfrm>
            <a:off x="850725" y="1725425"/>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24"/>
          <p:cNvSpPr txBox="1">
            <a:spLocks noGrp="1"/>
          </p:cNvSpPr>
          <p:nvPr>
            <p:ph type="subTitle" idx="2"/>
          </p:nvPr>
        </p:nvSpPr>
        <p:spPr>
          <a:xfrm>
            <a:off x="850700" y="2216075"/>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4"/>
          <p:cNvSpPr txBox="1">
            <a:spLocks noGrp="1"/>
          </p:cNvSpPr>
          <p:nvPr>
            <p:ph type="subTitle" idx="3"/>
          </p:nvPr>
        </p:nvSpPr>
        <p:spPr>
          <a:xfrm>
            <a:off x="4735880" y="2216075"/>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4"/>
          <p:cNvSpPr txBox="1">
            <a:spLocks noGrp="1"/>
          </p:cNvSpPr>
          <p:nvPr>
            <p:ph type="subTitle" idx="4"/>
          </p:nvPr>
        </p:nvSpPr>
        <p:spPr>
          <a:xfrm>
            <a:off x="850700" y="3616137"/>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4"/>
          <p:cNvSpPr txBox="1">
            <a:spLocks noGrp="1"/>
          </p:cNvSpPr>
          <p:nvPr>
            <p:ph type="subTitle" idx="5"/>
          </p:nvPr>
        </p:nvSpPr>
        <p:spPr>
          <a:xfrm>
            <a:off x="4735880" y="3616137"/>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24"/>
          <p:cNvSpPr txBox="1">
            <a:spLocks noGrp="1"/>
          </p:cNvSpPr>
          <p:nvPr>
            <p:ph type="subTitle" idx="6"/>
          </p:nvPr>
        </p:nvSpPr>
        <p:spPr>
          <a:xfrm>
            <a:off x="850725" y="3125487"/>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0" name="Google Shape;110;p24"/>
          <p:cNvSpPr txBox="1">
            <a:spLocks noGrp="1"/>
          </p:cNvSpPr>
          <p:nvPr>
            <p:ph type="subTitle" idx="7"/>
          </p:nvPr>
        </p:nvSpPr>
        <p:spPr>
          <a:xfrm>
            <a:off x="4735900" y="1725425"/>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1" name="Google Shape;111;p24"/>
          <p:cNvSpPr txBox="1">
            <a:spLocks noGrp="1"/>
          </p:cNvSpPr>
          <p:nvPr>
            <p:ph type="subTitle" idx="8"/>
          </p:nvPr>
        </p:nvSpPr>
        <p:spPr>
          <a:xfrm>
            <a:off x="4735900" y="3125487"/>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112" name="Google Shape;112;p24"/>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Barlow Semi Condensed"/>
              <a:buNone/>
              <a:defRPr sz="3400" b="1">
                <a:solidFill>
                  <a:schemeClr val="dk1"/>
                </a:solidFill>
                <a:latin typeface="Barlow Semi Condensed"/>
                <a:ea typeface="Barlow Semi Condensed"/>
                <a:cs typeface="Barlow Semi Condensed"/>
                <a:sym typeface="Barlow Semi Condense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1pPr>
            <a:lvl2pPr marL="914400" lvl="1"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2pPr>
            <a:lvl3pPr marL="1371600" lvl="2"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3pPr>
            <a:lvl4pPr marL="1828800" lvl="3"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4pPr>
            <a:lvl5pPr marL="2286000" lvl="4"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5pPr>
            <a:lvl6pPr marL="2743200" lvl="5"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6pPr>
            <a:lvl7pPr marL="3200400" lvl="6"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7pPr>
            <a:lvl8pPr marL="3657600" lvl="7"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8pPr>
            <a:lvl9pPr marL="4114800" lvl="8" indent="-317500">
              <a:lnSpc>
                <a:spcPct val="100000"/>
              </a:lnSpc>
              <a:spcBef>
                <a:spcPts val="1600"/>
              </a:spcBef>
              <a:spcAft>
                <a:spcPts val="1600"/>
              </a:spcAft>
              <a:buClr>
                <a:schemeClr val="dk1"/>
              </a:buClr>
              <a:buSzPts val="1400"/>
              <a:buFont typeface="Metrophobic"/>
              <a:buChar char="■"/>
              <a:defRPr>
                <a:solidFill>
                  <a:schemeClr val="dk1"/>
                </a:solidFill>
                <a:latin typeface="Metrophobic"/>
                <a:ea typeface="Metrophobic"/>
                <a:cs typeface="Metrophobic"/>
                <a:sym typeface="Metrophobic"/>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8" r:id="rId4"/>
    <p:sldLayoutId id="2147483662" r:id="rId5"/>
    <p:sldLayoutId id="2147483664" r:id="rId6"/>
    <p:sldLayoutId id="2147483667" r:id="rId7"/>
    <p:sldLayoutId id="2147483668" r:id="rId8"/>
    <p:sldLayoutId id="2147483670" r:id="rId9"/>
    <p:sldLayoutId id="2147483674" r:id="rId10"/>
    <p:sldLayoutId id="2147483676" r:id="rId11"/>
    <p:sldLayoutId id="214748367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9"/>
          <p:cNvSpPr txBox="1">
            <a:spLocks noGrp="1"/>
          </p:cNvSpPr>
          <p:nvPr>
            <p:ph type="title"/>
          </p:nvPr>
        </p:nvSpPr>
        <p:spPr>
          <a:xfrm>
            <a:off x="267629" y="1761001"/>
            <a:ext cx="5215971" cy="19254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000" b="0" dirty="0">
                <a:latin typeface="Algerian" panose="04020705040A02060702" pitchFamily="82" charset="0"/>
              </a:rPr>
              <a:t>OPEN SOURCE DATA VISUALIZATION</a:t>
            </a:r>
            <a:br>
              <a:rPr lang="en-IN" sz="4000" b="0" dirty="0">
                <a:latin typeface="Algerian" panose="04020705040A02060702" pitchFamily="82" charset="0"/>
              </a:rPr>
            </a:br>
            <a:r>
              <a:rPr lang="en-IN" sz="4000" b="0" dirty="0">
                <a:latin typeface="Algerian" panose="04020705040A02060702" pitchFamily="82" charset="0"/>
              </a:rPr>
              <a:t>(COVID-19)</a:t>
            </a:r>
            <a:endParaRPr sz="4000" b="0" dirty="0">
              <a:latin typeface="Algerian" panose="04020705040A02060702" pitchFamily="82" charset="0"/>
            </a:endParaRPr>
          </a:p>
        </p:txBody>
      </p:sp>
      <p:cxnSp>
        <p:nvCxnSpPr>
          <p:cNvPr id="533" name="Google Shape;533;p49"/>
          <p:cNvCxnSpPr/>
          <p:nvPr/>
        </p:nvCxnSpPr>
        <p:spPr>
          <a:xfrm>
            <a:off x="840575" y="1609035"/>
            <a:ext cx="4293000" cy="0"/>
          </a:xfrm>
          <a:prstGeom prst="straightConnector1">
            <a:avLst/>
          </a:prstGeom>
          <a:noFill/>
          <a:ln w="9525" cap="flat" cmpd="sng">
            <a:solidFill>
              <a:schemeClr val="dk1"/>
            </a:solidFill>
            <a:prstDash val="solid"/>
            <a:round/>
            <a:headEnd type="none" w="med" len="med"/>
            <a:tailEnd type="none" w="med" len="med"/>
          </a:ln>
        </p:spPr>
      </p:cxnSp>
      <p:sp>
        <p:nvSpPr>
          <p:cNvPr id="538" name="Google Shape;538;p49"/>
          <p:cNvSpPr/>
          <p:nvPr/>
        </p:nvSpPr>
        <p:spPr>
          <a:xfrm rot="-5400000">
            <a:off x="5433244" y="1934155"/>
            <a:ext cx="3190359" cy="1749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40" name="Google Shape;540;p49"/>
          <p:cNvPicPr preferRelativeResize="0"/>
          <p:nvPr/>
        </p:nvPicPr>
        <p:blipFill>
          <a:blip r:embed="rId3">
            <a:alphaModFix/>
          </a:blip>
          <a:stretch>
            <a:fillRect/>
          </a:stretch>
        </p:blipFill>
        <p:spPr>
          <a:xfrm>
            <a:off x="5483600" y="2655101"/>
            <a:ext cx="1105925" cy="1096847"/>
          </a:xfrm>
          <a:prstGeom prst="rect">
            <a:avLst/>
          </a:prstGeom>
          <a:noFill/>
          <a:ln>
            <a:noFill/>
          </a:ln>
        </p:spPr>
      </p:pic>
      <p:pic>
        <p:nvPicPr>
          <p:cNvPr id="541" name="Google Shape;541;p49"/>
          <p:cNvPicPr preferRelativeResize="0"/>
          <p:nvPr/>
        </p:nvPicPr>
        <p:blipFill>
          <a:blip r:embed="rId4">
            <a:alphaModFix/>
          </a:blip>
          <a:stretch>
            <a:fillRect/>
          </a:stretch>
        </p:blipFill>
        <p:spPr>
          <a:xfrm>
            <a:off x="7275537" y="1875860"/>
            <a:ext cx="1280387" cy="1321750"/>
          </a:xfrm>
          <a:prstGeom prst="rect">
            <a:avLst/>
          </a:prstGeom>
          <a:noFill/>
          <a:ln>
            <a:noFill/>
          </a:ln>
        </p:spPr>
      </p:pic>
      <p:pic>
        <p:nvPicPr>
          <p:cNvPr id="543" name="Google Shape;543;p49"/>
          <p:cNvPicPr preferRelativeResize="0"/>
          <p:nvPr/>
        </p:nvPicPr>
        <p:blipFill>
          <a:blip r:embed="rId5">
            <a:alphaModFix/>
          </a:blip>
          <a:stretch>
            <a:fillRect/>
          </a:stretch>
        </p:blipFill>
        <p:spPr>
          <a:xfrm>
            <a:off x="6319300" y="493062"/>
            <a:ext cx="956225" cy="952212"/>
          </a:xfrm>
          <a:prstGeom prst="rect">
            <a:avLst/>
          </a:prstGeom>
          <a:noFill/>
          <a:ln>
            <a:noFill/>
          </a:ln>
        </p:spPr>
      </p:pic>
      <p:pic>
        <p:nvPicPr>
          <p:cNvPr id="3" name="Picture 2">
            <a:extLst>
              <a:ext uri="{FF2B5EF4-FFF2-40B4-BE49-F238E27FC236}">
                <a16:creationId xmlns:a16="http://schemas.microsoft.com/office/drawing/2014/main" xmlns="" id="{FE0EF943-EECD-4DB1-B7A7-E58516180B0E}"/>
              </a:ext>
            </a:extLst>
          </p:cNvPr>
          <p:cNvPicPr>
            <a:picLocks noChangeAspect="1"/>
          </p:cNvPicPr>
          <p:nvPr/>
        </p:nvPicPr>
        <p:blipFill>
          <a:blip r:embed="rId6"/>
          <a:stretch>
            <a:fillRect/>
          </a:stretch>
        </p:blipFill>
        <p:spPr>
          <a:xfrm>
            <a:off x="180459" y="169011"/>
            <a:ext cx="1233737" cy="1001433"/>
          </a:xfrm>
          <a:prstGeom prst="rect">
            <a:avLst/>
          </a:prstGeom>
        </p:spPr>
      </p:pic>
      <p:sp>
        <p:nvSpPr>
          <p:cNvPr id="4" name="TextBox 3">
            <a:extLst>
              <a:ext uri="{FF2B5EF4-FFF2-40B4-BE49-F238E27FC236}">
                <a16:creationId xmlns:a16="http://schemas.microsoft.com/office/drawing/2014/main" xmlns="" id="{849BCC35-2401-45B2-932A-F5E2936F0C69}"/>
              </a:ext>
            </a:extLst>
          </p:cNvPr>
          <p:cNvSpPr txBox="1"/>
          <p:nvPr/>
        </p:nvSpPr>
        <p:spPr>
          <a:xfrm>
            <a:off x="62100" y="1149292"/>
            <a:ext cx="1916588" cy="307777"/>
          </a:xfrm>
          <a:prstGeom prst="rect">
            <a:avLst/>
          </a:prstGeom>
          <a:noFill/>
        </p:spPr>
        <p:txBody>
          <a:bodyPr wrap="square" rtlCol="0">
            <a:spAutoFit/>
          </a:bodyPr>
          <a:lstStyle/>
          <a:p>
            <a:r>
              <a:rPr lang="en-IN" dirty="0">
                <a:latin typeface="Algerian" panose="04020705040A02060702" pitchFamily="82" charset="0"/>
              </a:rPr>
              <a:t>LEAP ACADEMY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xmlns="" id="{8A0C0C8A-7941-4E1E-8908-FA50C72198F3}"/>
              </a:ext>
            </a:extLst>
          </p:cNvPr>
          <p:cNvSpPr/>
          <p:nvPr/>
        </p:nvSpPr>
        <p:spPr>
          <a:xfrm>
            <a:off x="1364171" y="349408"/>
            <a:ext cx="1338145" cy="958074"/>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0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Time-line series of Covid-19 </a:t>
            </a:r>
            <a:r>
              <a:rPr lang="en-US" sz="1000" dirty="0" smtClean="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State wise</a:t>
            </a:r>
            <a:endParaRPr lang="en-IN" sz="100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5" name="Flowchart: Magnetic Disk 4">
            <a:extLst>
              <a:ext uri="{FF2B5EF4-FFF2-40B4-BE49-F238E27FC236}">
                <a16:creationId xmlns:a16="http://schemas.microsoft.com/office/drawing/2014/main" xmlns="" id="{7E61686B-2FD5-4412-B49F-D3ABEDD15A29}"/>
              </a:ext>
            </a:extLst>
          </p:cNvPr>
          <p:cNvSpPr/>
          <p:nvPr/>
        </p:nvSpPr>
        <p:spPr>
          <a:xfrm>
            <a:off x="6289289" y="423749"/>
            <a:ext cx="1338145" cy="958075"/>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0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Covid-19 Data for India </a:t>
            </a:r>
            <a:endParaRPr lang="en-IN" sz="100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6" name="Flowchart: Magnetic Disk 5">
            <a:extLst>
              <a:ext uri="{FF2B5EF4-FFF2-40B4-BE49-F238E27FC236}">
                <a16:creationId xmlns:a16="http://schemas.microsoft.com/office/drawing/2014/main" xmlns="" id="{0120425D-15B1-4303-BB5A-A3806409C5E5}"/>
              </a:ext>
            </a:extLst>
          </p:cNvPr>
          <p:cNvSpPr/>
          <p:nvPr/>
        </p:nvSpPr>
        <p:spPr>
          <a:xfrm>
            <a:off x="1308410" y="1906860"/>
            <a:ext cx="1393906" cy="958074"/>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0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Time-line series of Covid-19 India(Recovered/death)</a:t>
            </a:r>
            <a:endParaRPr lang="en-IN" sz="100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8" name="Rectangle: Rounded Corners 7">
            <a:extLst>
              <a:ext uri="{FF2B5EF4-FFF2-40B4-BE49-F238E27FC236}">
                <a16:creationId xmlns:a16="http://schemas.microsoft.com/office/drawing/2014/main" xmlns="" id="{36541978-A465-412A-9C1D-3F38F4911BE0}"/>
              </a:ext>
            </a:extLst>
          </p:cNvPr>
          <p:cNvSpPr/>
          <p:nvPr/>
        </p:nvSpPr>
        <p:spPr>
          <a:xfrm>
            <a:off x="3512634" y="2929054"/>
            <a:ext cx="2494157" cy="79697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5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Extract the Relevant Data </a:t>
            </a:r>
            <a:endParaRPr lang="en-IN" sz="105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9" name="Rectangle: Rounded Corners 8">
            <a:extLst>
              <a:ext uri="{FF2B5EF4-FFF2-40B4-BE49-F238E27FC236}">
                <a16:creationId xmlns:a16="http://schemas.microsoft.com/office/drawing/2014/main" xmlns="" id="{6652C1AD-DDEA-47BC-AC29-011C6C936224}"/>
              </a:ext>
            </a:extLst>
          </p:cNvPr>
          <p:cNvSpPr/>
          <p:nvPr/>
        </p:nvSpPr>
        <p:spPr>
          <a:xfrm>
            <a:off x="3226419" y="3992136"/>
            <a:ext cx="3211551" cy="10705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5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Prediction Analysis of using various Regression model</a:t>
            </a:r>
            <a:endParaRPr lang="en-IN" sz="105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12" name="Flowchart: Magnetic Disk 11">
            <a:extLst>
              <a:ext uri="{FF2B5EF4-FFF2-40B4-BE49-F238E27FC236}">
                <a16:creationId xmlns:a16="http://schemas.microsoft.com/office/drawing/2014/main" xmlns="" id="{2DA84D5C-09A3-4D9C-A9A3-83478AE34315}"/>
              </a:ext>
            </a:extLst>
          </p:cNvPr>
          <p:cNvSpPr/>
          <p:nvPr/>
        </p:nvSpPr>
        <p:spPr>
          <a:xfrm>
            <a:off x="6289289" y="1792560"/>
            <a:ext cx="1367882" cy="958074"/>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5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Pre-processed Covid-19 Data for India </a:t>
            </a:r>
            <a:endParaRPr lang="en-IN" sz="105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cxnSp>
        <p:nvCxnSpPr>
          <p:cNvPr id="14" name="Straight Arrow Connector 13">
            <a:extLst>
              <a:ext uri="{FF2B5EF4-FFF2-40B4-BE49-F238E27FC236}">
                <a16:creationId xmlns:a16="http://schemas.microsoft.com/office/drawing/2014/main" xmlns="" id="{D3FCECC1-666B-4F44-9424-8804ACAC1746}"/>
              </a:ext>
            </a:extLst>
          </p:cNvPr>
          <p:cNvCxnSpPr>
            <a:stCxn id="5" idx="3"/>
            <a:endCxn id="12" idx="1"/>
          </p:cNvCxnSpPr>
          <p:nvPr/>
        </p:nvCxnSpPr>
        <p:spPr>
          <a:xfrm>
            <a:off x="6958362" y="1381824"/>
            <a:ext cx="14868" cy="410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xmlns="" id="{0AB42834-6F58-499E-8B2D-78FA3089FCEC}"/>
              </a:ext>
            </a:extLst>
          </p:cNvPr>
          <p:cNvCxnSpPr>
            <a:stCxn id="4" idx="3"/>
            <a:endCxn id="6" idx="1"/>
          </p:cNvCxnSpPr>
          <p:nvPr/>
        </p:nvCxnSpPr>
        <p:spPr>
          <a:xfrm flipH="1">
            <a:off x="2005363" y="1307482"/>
            <a:ext cx="27881" cy="599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6FB1383D-D56D-48B5-A64E-50AE8AF43816}"/>
              </a:ext>
            </a:extLst>
          </p:cNvPr>
          <p:cNvCxnSpPr>
            <a:stCxn id="6" idx="4"/>
          </p:cNvCxnSpPr>
          <p:nvPr/>
        </p:nvCxnSpPr>
        <p:spPr>
          <a:xfrm>
            <a:off x="2702316" y="2385897"/>
            <a:ext cx="1059362" cy="543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xmlns="" id="{07A9644A-76A8-431C-A89C-BEF87939472A}"/>
              </a:ext>
            </a:extLst>
          </p:cNvPr>
          <p:cNvCxnSpPr>
            <a:stCxn id="12" idx="2"/>
          </p:cNvCxnSpPr>
          <p:nvPr/>
        </p:nvCxnSpPr>
        <p:spPr>
          <a:xfrm flipH="1">
            <a:off x="5419493" y="2271597"/>
            <a:ext cx="869796" cy="657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xmlns="" id="{CF09F298-B765-4284-BC4D-B5489AAC89FF}"/>
              </a:ext>
            </a:extLst>
          </p:cNvPr>
          <p:cNvCxnSpPr>
            <a:stCxn id="8" idx="2"/>
          </p:cNvCxnSpPr>
          <p:nvPr/>
        </p:nvCxnSpPr>
        <p:spPr>
          <a:xfrm>
            <a:off x="4759713" y="3726032"/>
            <a:ext cx="5575" cy="266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3226418" y="535000"/>
            <a:ext cx="2969109" cy="572700"/>
          </a:xfrm>
        </p:spPr>
        <p:txBody>
          <a:bodyPr/>
          <a:lstStyle/>
          <a:p>
            <a:r>
              <a:rPr lang="en-US" dirty="0" smtClean="0"/>
              <a:t>Flow Diagram</a:t>
            </a:r>
            <a:endParaRPr lang="en-IN" dirty="0"/>
          </a:p>
        </p:txBody>
      </p:sp>
    </p:spTree>
    <p:extLst>
      <p:ext uri="{BB962C8B-B14F-4D97-AF65-F5344CB8AC3E}">
        <p14:creationId xmlns:p14="http://schemas.microsoft.com/office/powerpoint/2010/main" val="75341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xmlns="" id="{110AAB7C-2B4C-4E00-919D-4E610E76AD8D}"/>
              </a:ext>
            </a:extLst>
          </p:cNvPr>
          <p:cNvSpPr>
            <a:spLocks noGrp="1"/>
          </p:cNvSpPr>
          <p:nvPr>
            <p:ph type="subTitle" idx="1"/>
          </p:nvPr>
        </p:nvSpPr>
        <p:spPr>
          <a:xfrm>
            <a:off x="434341" y="1159726"/>
            <a:ext cx="8275317" cy="1100254"/>
          </a:xfrm>
        </p:spPr>
        <p:txBody>
          <a:bodyPr/>
          <a:lstStyle/>
          <a:p>
            <a:pPr marL="139700" indent="0">
              <a:buNone/>
            </a:pP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From the above diagram Covid -19 Data of India, which are unorganized will be taken into consideration for </a:t>
            </a:r>
            <a:r>
              <a:rPr lang="en-US" sz="1200" b="1" dirty="0" smtClean="0">
                <a:effectLst/>
                <a:latin typeface="Times New Roman" panose="02020603050405020304" pitchFamily="18" charset="0"/>
                <a:ea typeface="Times New Roman" panose="02020603050405020304" pitchFamily="18" charset="0"/>
                <a:cs typeface="Mangal" panose="020B0502040204020203" pitchFamily="18" charset="0"/>
              </a:rPr>
              <a:t>further </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processing</a:t>
            </a:r>
            <a:r>
              <a:rPr lang="en-US" sz="1200" b="1" dirty="0" smtClean="0">
                <a:effectLst/>
                <a:latin typeface="Times New Roman" panose="02020603050405020304" pitchFamily="18" charset="0"/>
                <a:ea typeface="Times New Roman" panose="02020603050405020304" pitchFamily="18" charset="0"/>
                <a:cs typeface="Mangal" panose="020B0502040204020203" pitchFamily="18" charset="0"/>
              </a:rPr>
              <a:t>, this further </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will be pre-processed and organized</a:t>
            </a:r>
            <a:r>
              <a:rPr lang="en-US" sz="1200" b="1" dirty="0" smtClean="0">
                <a:effectLst/>
                <a:latin typeface="Times New Roman" panose="02020603050405020304" pitchFamily="18" charset="0"/>
                <a:ea typeface="Times New Roman" panose="02020603050405020304" pitchFamily="18" charset="0"/>
                <a:cs typeface="Mangal" panose="020B0502040204020203" pitchFamily="18" charset="0"/>
              </a:rPr>
              <a:t>, and </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the real time data will be extracted using time series, this data will be arranged</a:t>
            </a:r>
            <a:r>
              <a:rPr lang="en-US" sz="1200" b="1" dirty="0" smtClean="0">
                <a:effectLst/>
                <a:latin typeface="Times New Roman" panose="02020603050405020304" pitchFamily="18" charset="0"/>
                <a:ea typeface="Times New Roman" panose="02020603050405020304" pitchFamily="18" charset="0"/>
                <a:cs typeface="Mangal" panose="020B0502040204020203" pitchFamily="18" charset="0"/>
              </a:rPr>
              <a:t>, according </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to recovered and the death. </a:t>
            </a:r>
            <a:endParaRPr lang="en-IN" sz="1200" b="1" dirty="0">
              <a:effectLst/>
              <a:latin typeface="Calibri" panose="020F0502020204030204" pitchFamily="34" charset="0"/>
              <a:ea typeface="Times New Roman" panose="02020603050405020304" pitchFamily="18" charset="0"/>
              <a:cs typeface="Mangal" panose="020B0502040204020203" pitchFamily="18" charset="0"/>
            </a:endParaRPr>
          </a:p>
          <a:p>
            <a:pPr marL="139700" indent="0">
              <a:buNone/>
            </a:pPr>
            <a:endParaRPr lang="en-IN" dirty="0"/>
          </a:p>
        </p:txBody>
      </p:sp>
      <p:sp>
        <p:nvSpPr>
          <p:cNvPr id="2" name="Title 1">
            <a:extLst>
              <a:ext uri="{FF2B5EF4-FFF2-40B4-BE49-F238E27FC236}">
                <a16:creationId xmlns:a16="http://schemas.microsoft.com/office/drawing/2014/main" xmlns="" id="{DE17A4FB-FBE3-4FE8-86B6-886742F46466}"/>
              </a:ext>
            </a:extLst>
          </p:cNvPr>
          <p:cNvSpPr>
            <a:spLocks noGrp="1"/>
          </p:cNvSpPr>
          <p:nvPr>
            <p:ph type="title"/>
          </p:nvPr>
        </p:nvSpPr>
        <p:spPr/>
        <p:txBody>
          <a:bodyPr/>
          <a:lstStyle/>
          <a:p>
            <a:pPr marR="2540">
              <a:lnSpc>
                <a:spcPct val="150000"/>
              </a:lnSpc>
              <a:spcAft>
                <a:spcPts val="600"/>
              </a:spcAft>
              <a:tabLst>
                <a:tab pos="3476625" algn="l"/>
              </a:tabLst>
            </a:pPr>
            <a:r>
              <a:rPr lang="en-IN" sz="1800" dirty="0">
                <a:effectLst/>
                <a:latin typeface="Times New Roman" panose="02020603050405020304" pitchFamily="18" charset="0"/>
                <a:ea typeface="Times New Roman" panose="02020603050405020304" pitchFamily="18" charset="0"/>
                <a:cs typeface="Mangal" panose="020B0502040204020203" pitchFamily="18" charset="0"/>
              </a:rPr>
              <a:t> </a:t>
            </a:r>
            <a:r>
              <a:rPr lang="en-IN" sz="1800" dirty="0">
                <a:effectLst/>
                <a:latin typeface="Calibri" panose="020F0502020204030204" pitchFamily="34" charset="0"/>
                <a:ea typeface="Times New Roman" panose="02020603050405020304" pitchFamily="18" charset="0"/>
                <a:cs typeface="Mangal" panose="020B0502040204020203" pitchFamily="18" charset="0"/>
              </a:rPr>
              <a:t/>
            </a:r>
            <a:br>
              <a:rPr lang="en-IN" sz="1800" dirty="0">
                <a:effectLst/>
                <a:latin typeface="Calibri" panose="020F0502020204030204" pitchFamily="34" charset="0"/>
                <a:ea typeface="Times New Roman" panose="02020603050405020304" pitchFamily="18" charset="0"/>
                <a:cs typeface="Mangal" panose="020B0502040204020203" pitchFamily="18" charset="0"/>
              </a:rPr>
            </a:br>
            <a:r>
              <a:rPr lang="en-US" sz="18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dirty="0"/>
          </a:p>
        </p:txBody>
      </p:sp>
      <p:sp>
        <p:nvSpPr>
          <p:cNvPr id="11" name="TextBox 10">
            <a:extLst>
              <a:ext uri="{FF2B5EF4-FFF2-40B4-BE49-F238E27FC236}">
                <a16:creationId xmlns:a16="http://schemas.microsoft.com/office/drawing/2014/main" xmlns="" id="{4A6E1C7A-9517-4608-9A4E-6E414F01B243}"/>
              </a:ext>
            </a:extLst>
          </p:cNvPr>
          <p:cNvSpPr txBox="1"/>
          <p:nvPr/>
        </p:nvSpPr>
        <p:spPr>
          <a:xfrm>
            <a:off x="602167" y="0"/>
            <a:ext cx="7352370" cy="861774"/>
          </a:xfrm>
          <a:prstGeom prst="rect">
            <a:avLst/>
          </a:prstGeom>
          <a:noFill/>
        </p:spPr>
        <p:txBody>
          <a:bodyPr wrap="square">
            <a:spAutoFit/>
          </a:bodyPr>
          <a:lstStyle/>
          <a:p>
            <a:pPr marR="2540" algn="just">
              <a:lnSpc>
                <a:spcPct val="150000"/>
              </a:lnSpc>
              <a:spcAft>
                <a:spcPts val="600"/>
              </a:spcAft>
              <a:tabLst>
                <a:tab pos="3476625" algn="l"/>
              </a:tabLst>
            </a:pPr>
            <a:r>
              <a:rPr lang="en-IN" sz="14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a:p>
            <a:pPr marR="2540" algn="just">
              <a:lnSpc>
                <a:spcPct val="150000"/>
              </a:lnSpc>
              <a:spcAft>
                <a:spcPts val="600"/>
              </a:spcAft>
              <a:tabLst>
                <a:tab pos="3476625" algn="l"/>
              </a:tabLst>
            </a:pPr>
            <a:r>
              <a:rPr lang="en-US" sz="1400"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400" dirty="0" smtClean="0">
                <a:effectLst/>
                <a:latin typeface="Times New Roman" panose="02020603050405020304" pitchFamily="18" charset="0"/>
                <a:ea typeface="Times New Roman" panose="02020603050405020304" pitchFamily="18" charset="0"/>
                <a:cs typeface="Mangal" panose="020B0502040204020203" pitchFamily="18" charset="0"/>
              </a:rPr>
              <a:t> </a:t>
            </a:r>
            <a:r>
              <a:rPr lang="en-US" sz="1600" u="sng" dirty="0">
                <a:effectLst/>
                <a:latin typeface="Times New Roman" panose="02020603050405020304" pitchFamily="18" charset="0"/>
                <a:ea typeface="Times New Roman" panose="02020603050405020304" pitchFamily="18" charset="0"/>
                <a:cs typeface="Mangal" panose="020B0502040204020203" pitchFamily="18" charset="0"/>
              </a:rPr>
              <a:t>Data-flow diagram of COVID-19 Analysis of India.</a:t>
            </a:r>
            <a:endParaRPr lang="en-IN" sz="1600" u="sng" dirty="0">
              <a:effectLst/>
              <a:latin typeface="Calibri" panose="020F0502020204030204" pitchFamily="34" charset="0"/>
              <a:ea typeface="Times New Roman" panose="02020603050405020304" pitchFamily="18" charset="0"/>
              <a:cs typeface="Mangal" panose="020B0502040204020203" pitchFamily="18" charset="0"/>
            </a:endParaRPr>
          </a:p>
        </p:txBody>
      </p:sp>
      <p:pic>
        <p:nvPicPr>
          <p:cNvPr id="12" name="Picture 11">
            <a:extLst>
              <a:ext uri="{FF2B5EF4-FFF2-40B4-BE49-F238E27FC236}">
                <a16:creationId xmlns:a16="http://schemas.microsoft.com/office/drawing/2014/main" xmlns="" id="{1C48F5C2-8C42-428F-80A2-96A4B4C3A7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199" y="2193363"/>
            <a:ext cx="5943600" cy="2430966"/>
          </a:xfrm>
          <a:prstGeom prst="rect">
            <a:avLst/>
          </a:prstGeom>
          <a:noFill/>
          <a:ln>
            <a:noFill/>
          </a:ln>
        </p:spPr>
      </p:pic>
      <p:sp>
        <p:nvSpPr>
          <p:cNvPr id="14" name="TextBox 13">
            <a:extLst>
              <a:ext uri="{FF2B5EF4-FFF2-40B4-BE49-F238E27FC236}">
                <a16:creationId xmlns:a16="http://schemas.microsoft.com/office/drawing/2014/main" xmlns="" id="{D5669D11-C9DC-4E53-A43B-4878A726F78A}"/>
              </a:ext>
            </a:extLst>
          </p:cNvPr>
          <p:cNvSpPr txBox="1"/>
          <p:nvPr/>
        </p:nvSpPr>
        <p:spPr>
          <a:xfrm>
            <a:off x="2285999" y="2418326"/>
            <a:ext cx="4583151"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400" dirty="0" smtClean="0">
                <a:effectLst/>
                <a:latin typeface="Times New Roman" panose="02020603050405020304" pitchFamily="18" charset="0"/>
                <a:ea typeface="Times New Roman" panose="02020603050405020304" pitchFamily="18" charset="0"/>
                <a:cs typeface="Mangal" panose="020B0502040204020203" pitchFamily="18" charset="0"/>
              </a:rPr>
              <a:t> </a:t>
            </a:r>
            <a:r>
              <a:rPr lang="en-US" sz="1400" dirty="0">
                <a:effectLst/>
                <a:latin typeface="Times New Roman" panose="02020603050405020304" pitchFamily="18" charset="0"/>
                <a:ea typeface="Times New Roman" panose="02020603050405020304" pitchFamily="18" charset="0"/>
                <a:cs typeface="Mangal" panose="020B0502040204020203" pitchFamily="18" charset="0"/>
              </a:rPr>
              <a:t>Cases across the different states                                              </a:t>
            </a:r>
            <a:endParaRPr lang="en-IN" dirty="0"/>
          </a:p>
        </p:txBody>
      </p:sp>
      <p:pic>
        <p:nvPicPr>
          <p:cNvPr id="15" name="Google Shape;949;p64">
            <a:extLst>
              <a:ext uri="{FF2B5EF4-FFF2-40B4-BE49-F238E27FC236}">
                <a16:creationId xmlns:a16="http://schemas.microsoft.com/office/drawing/2014/main" xmlns="" id="{8C02A976-570D-4A7F-878E-8C3089AF7EA3}"/>
              </a:ext>
            </a:extLst>
          </p:cNvPr>
          <p:cNvPicPr preferRelativeResize="0"/>
          <p:nvPr/>
        </p:nvPicPr>
        <p:blipFill>
          <a:blip r:embed="rId3">
            <a:alphaModFix/>
          </a:blip>
          <a:stretch>
            <a:fillRect/>
          </a:stretch>
        </p:blipFill>
        <p:spPr>
          <a:xfrm>
            <a:off x="5837786" y="126259"/>
            <a:ext cx="792325" cy="565118"/>
          </a:xfrm>
          <a:prstGeom prst="rect">
            <a:avLst/>
          </a:prstGeom>
          <a:noFill/>
          <a:ln>
            <a:noFill/>
          </a:ln>
        </p:spPr>
      </p:pic>
      <p:sp>
        <p:nvSpPr>
          <p:cNvPr id="16" name="TextBox 15">
            <a:extLst>
              <a:ext uri="{FF2B5EF4-FFF2-40B4-BE49-F238E27FC236}">
                <a16:creationId xmlns:a16="http://schemas.microsoft.com/office/drawing/2014/main" xmlns="" id="{50F5BA56-1F5C-42E8-9BA0-9A81C3E640EA}"/>
              </a:ext>
            </a:extLst>
          </p:cNvPr>
          <p:cNvSpPr txBox="1"/>
          <p:nvPr/>
        </p:nvSpPr>
        <p:spPr>
          <a:xfrm>
            <a:off x="754567" y="152400"/>
            <a:ext cx="7352370" cy="781048"/>
          </a:xfrm>
          <a:prstGeom prst="rect">
            <a:avLst/>
          </a:prstGeom>
          <a:noFill/>
        </p:spPr>
        <p:txBody>
          <a:bodyPr wrap="square">
            <a:spAutoFit/>
          </a:bodyPr>
          <a:lstStyle/>
          <a:p>
            <a:pPr marR="2540" algn="just">
              <a:lnSpc>
                <a:spcPct val="150000"/>
              </a:lnSpc>
              <a:spcAft>
                <a:spcPts val="600"/>
              </a:spcAft>
              <a:tabLst>
                <a:tab pos="3476625" algn="l"/>
              </a:tabLst>
            </a:pPr>
            <a:r>
              <a:rPr lang="en-IN" sz="14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a:p>
            <a:pPr marR="2540" algn="just">
              <a:lnSpc>
                <a:spcPct val="150000"/>
              </a:lnSpc>
              <a:spcAft>
                <a:spcPts val="600"/>
              </a:spcAft>
              <a:tabLst>
                <a:tab pos="3476625" algn="l"/>
              </a:tabLst>
            </a:pPr>
            <a:r>
              <a:rPr lang="en-US" sz="14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17" name="TextBox 16">
            <a:extLst>
              <a:ext uri="{FF2B5EF4-FFF2-40B4-BE49-F238E27FC236}">
                <a16:creationId xmlns:a16="http://schemas.microsoft.com/office/drawing/2014/main" xmlns="" id="{352DF5ED-AB1C-4E5E-A64D-D94A1470E81B}"/>
              </a:ext>
            </a:extLst>
          </p:cNvPr>
          <p:cNvSpPr txBox="1"/>
          <p:nvPr/>
        </p:nvSpPr>
        <p:spPr>
          <a:xfrm>
            <a:off x="966440" y="357423"/>
            <a:ext cx="7352370" cy="781048"/>
          </a:xfrm>
          <a:prstGeom prst="rect">
            <a:avLst/>
          </a:prstGeom>
          <a:noFill/>
        </p:spPr>
        <p:txBody>
          <a:bodyPr wrap="square">
            <a:spAutoFit/>
          </a:bodyPr>
          <a:lstStyle/>
          <a:p>
            <a:pPr marR="2540" algn="just">
              <a:lnSpc>
                <a:spcPct val="150000"/>
              </a:lnSpc>
              <a:spcAft>
                <a:spcPts val="600"/>
              </a:spcAft>
              <a:tabLst>
                <a:tab pos="3476625" algn="l"/>
              </a:tabLst>
            </a:pPr>
            <a:r>
              <a:rPr lang="en-IN" sz="14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a:p>
            <a:pPr marR="2540" algn="just">
              <a:lnSpc>
                <a:spcPct val="150000"/>
              </a:lnSpc>
              <a:spcAft>
                <a:spcPts val="600"/>
              </a:spcAft>
              <a:tabLst>
                <a:tab pos="3476625" algn="l"/>
              </a:tabLst>
            </a:pPr>
            <a:r>
              <a:rPr lang="en-US" sz="14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p:txBody>
      </p:sp>
      <p:pic>
        <p:nvPicPr>
          <p:cNvPr id="18" name="Google Shape;973;p65">
            <a:extLst>
              <a:ext uri="{FF2B5EF4-FFF2-40B4-BE49-F238E27FC236}">
                <a16:creationId xmlns:a16="http://schemas.microsoft.com/office/drawing/2014/main" xmlns="" id="{D450AB92-9112-4381-AAAE-3A67E60E2FDA}"/>
              </a:ext>
            </a:extLst>
          </p:cNvPr>
          <p:cNvPicPr preferRelativeResize="0"/>
          <p:nvPr/>
        </p:nvPicPr>
        <p:blipFill>
          <a:blip r:embed="rId3">
            <a:alphaModFix/>
          </a:blip>
          <a:stretch>
            <a:fillRect/>
          </a:stretch>
        </p:blipFill>
        <p:spPr>
          <a:xfrm>
            <a:off x="6410045" y="-12374"/>
            <a:ext cx="1067700" cy="1058961"/>
          </a:xfrm>
          <a:prstGeom prst="rect">
            <a:avLst/>
          </a:prstGeom>
          <a:noFill/>
          <a:ln>
            <a:noFill/>
          </a:ln>
        </p:spPr>
      </p:pic>
    </p:spTree>
    <p:extLst>
      <p:ext uri="{BB962C8B-B14F-4D97-AF65-F5344CB8AC3E}">
        <p14:creationId xmlns:p14="http://schemas.microsoft.com/office/powerpoint/2010/main" val="2417867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B037A602-2970-4619-896D-5A2C8C1C2219}"/>
              </a:ext>
            </a:extLst>
          </p:cNvPr>
          <p:cNvSpPr>
            <a:spLocks noGrp="1"/>
          </p:cNvSpPr>
          <p:nvPr>
            <p:ph type="subTitle" idx="1"/>
          </p:nvPr>
        </p:nvSpPr>
        <p:spPr>
          <a:xfrm>
            <a:off x="720000" y="394010"/>
            <a:ext cx="7583941" cy="1220639"/>
          </a:xfrm>
        </p:spPr>
        <p:txBody>
          <a:bodyPr/>
          <a:lstStyle/>
          <a:p>
            <a:pPr marL="139700" marR="2540" indent="0" algn="just">
              <a:lnSpc>
                <a:spcPct val="150000"/>
              </a:lnSpc>
              <a:spcAft>
                <a:spcPts val="600"/>
              </a:spcAft>
              <a:buNone/>
              <a:tabLst>
                <a:tab pos="3476625" algn="l"/>
              </a:tabLst>
            </a:pPr>
            <a:r>
              <a:rPr lang="en-US" sz="1200" b="1" dirty="0">
                <a:latin typeface="Times New Roman" panose="02020603050405020304" pitchFamily="18" charset="0"/>
                <a:ea typeface="Times New Roman" panose="02020603050405020304" pitchFamily="18" charset="0"/>
                <a:cs typeface="Mangal" panose="020B0502040204020203" pitchFamily="18" charset="0"/>
              </a:rPr>
              <a:t>This data will be put together and the relevant data will be </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extracted </a:t>
            </a:r>
            <a:r>
              <a:rPr lang="en-US" sz="1200" b="1" dirty="0">
                <a:latin typeface="Times New Roman" panose="02020603050405020304" pitchFamily="18" charset="0"/>
                <a:ea typeface="Times New Roman" panose="02020603050405020304" pitchFamily="18" charset="0"/>
                <a:cs typeface="Mangal" panose="020B0502040204020203" pitchFamily="18" charset="0"/>
              </a:rPr>
              <a:t>from it</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 The </a:t>
            </a:r>
            <a:r>
              <a:rPr lang="en-US" sz="1200" b="1" dirty="0">
                <a:latin typeface="Times New Roman" panose="02020603050405020304" pitchFamily="18" charset="0"/>
                <a:ea typeface="Times New Roman" panose="02020603050405020304" pitchFamily="18" charset="0"/>
                <a:cs typeface="Mangal" panose="020B0502040204020203" pitchFamily="18" charset="0"/>
              </a:rPr>
              <a:t>generated data will be in </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numerous </a:t>
            </a:r>
            <a:r>
              <a:rPr lang="en-US" sz="1200" b="1" dirty="0">
                <a:latin typeface="Times New Roman" panose="02020603050405020304" pitchFamily="18" charset="0"/>
                <a:ea typeface="Times New Roman" panose="02020603050405020304" pitchFamily="18" charset="0"/>
                <a:cs typeface="Mangal" panose="020B0502040204020203" pitchFamily="18" charset="0"/>
              </a:rPr>
              <a:t>amount</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 To </a:t>
            </a:r>
            <a:r>
              <a:rPr lang="en-US" sz="1200" b="1" dirty="0">
                <a:latin typeface="Times New Roman" panose="02020603050405020304" pitchFamily="18" charset="0"/>
                <a:ea typeface="Times New Roman" panose="02020603050405020304" pitchFamily="18" charset="0"/>
                <a:cs typeface="Mangal" panose="020B0502040204020203" pitchFamily="18" charset="0"/>
              </a:rPr>
              <a:t>enhance this data</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 this </a:t>
            </a:r>
            <a:r>
              <a:rPr lang="en-US" sz="1200" b="1" dirty="0">
                <a:latin typeface="Times New Roman" panose="02020603050405020304" pitchFamily="18" charset="0"/>
                <a:ea typeface="Times New Roman" panose="02020603050405020304" pitchFamily="18" charset="0"/>
                <a:cs typeface="Mangal" panose="020B0502040204020203" pitchFamily="18" charset="0"/>
              </a:rPr>
              <a:t>data will visilualized and </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further analyzed </a:t>
            </a:r>
            <a:r>
              <a:rPr lang="en-US" sz="1200" b="1" dirty="0">
                <a:latin typeface="Times New Roman" panose="02020603050405020304" pitchFamily="18" charset="0"/>
                <a:ea typeface="Times New Roman" panose="02020603050405020304" pitchFamily="18" charset="0"/>
                <a:cs typeface="Mangal" panose="020B0502040204020203" pitchFamily="18" charset="0"/>
              </a:rPr>
              <a:t>to </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graphs </a:t>
            </a:r>
            <a:r>
              <a:rPr lang="en-US" sz="1200" b="1" dirty="0">
                <a:latin typeface="Times New Roman" panose="02020603050405020304" pitchFamily="18" charset="0"/>
                <a:ea typeface="Times New Roman" panose="02020603050405020304" pitchFamily="18" charset="0"/>
                <a:cs typeface="Mangal" panose="020B0502040204020203" pitchFamily="18" charset="0"/>
              </a:rPr>
              <a:t>and Charts</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a:t>
            </a:r>
            <a:r>
              <a:rPr lang="en-US" sz="18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800" dirty="0">
              <a:effectLst/>
              <a:latin typeface="Calibri" panose="020F0502020204030204" pitchFamily="34" charset="0"/>
              <a:ea typeface="Times New Roman" panose="02020603050405020304" pitchFamily="18" charset="0"/>
              <a:cs typeface="Mangal" panose="020B0502040204020203" pitchFamily="18" charset="0"/>
            </a:endParaRPr>
          </a:p>
          <a:p>
            <a:pPr marL="139700" indent="0">
              <a:buNone/>
            </a:pPr>
            <a:endParaRPr lang="en-IN" dirty="0"/>
          </a:p>
        </p:txBody>
      </p:sp>
      <p:pic>
        <p:nvPicPr>
          <p:cNvPr id="4" name="Picture 3">
            <a:extLst>
              <a:ext uri="{FF2B5EF4-FFF2-40B4-BE49-F238E27FC236}">
                <a16:creationId xmlns:a16="http://schemas.microsoft.com/office/drawing/2014/main" xmlns="" id="{6BD9D77E-9012-40EF-B298-0A9AA9DE6E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1960" y="1614649"/>
            <a:ext cx="5670395" cy="2932733"/>
          </a:xfrm>
          <a:prstGeom prst="rect">
            <a:avLst/>
          </a:prstGeom>
          <a:noFill/>
          <a:ln>
            <a:noFill/>
          </a:ln>
        </p:spPr>
      </p:pic>
      <p:sp>
        <p:nvSpPr>
          <p:cNvPr id="6" name="TextBox 5">
            <a:extLst>
              <a:ext uri="{FF2B5EF4-FFF2-40B4-BE49-F238E27FC236}">
                <a16:creationId xmlns:a16="http://schemas.microsoft.com/office/drawing/2014/main" xmlns="" id="{63C884D8-3257-4B41-AA87-C0E2A53BAB5D}"/>
              </a:ext>
            </a:extLst>
          </p:cNvPr>
          <p:cNvSpPr txBox="1"/>
          <p:nvPr/>
        </p:nvSpPr>
        <p:spPr>
          <a:xfrm>
            <a:off x="3096322" y="4595601"/>
            <a:ext cx="4572000" cy="307777"/>
          </a:xfrm>
          <a:prstGeom prst="rect">
            <a:avLst/>
          </a:prstGeom>
          <a:noFill/>
        </p:spPr>
        <p:txBody>
          <a:bodyPr wrap="square">
            <a:spAutoFit/>
          </a:bodyPr>
          <a:lstStyle/>
          <a:p>
            <a:r>
              <a:rPr lang="en-IN" sz="1400" dirty="0">
                <a:effectLst/>
                <a:latin typeface="Times New Roman" panose="02020603050405020304" pitchFamily="18" charset="0"/>
                <a:ea typeface="Times New Roman" panose="02020603050405020304" pitchFamily="18" charset="0"/>
                <a:cs typeface="Mangal" panose="020B0502040204020203" pitchFamily="18" charset="0"/>
              </a:rPr>
              <a:t> </a:t>
            </a:r>
            <a:r>
              <a:rPr lang="en-IN" sz="1400" dirty="0" smtClean="0">
                <a:effectLst/>
                <a:latin typeface="Times New Roman" panose="02020603050405020304" pitchFamily="18" charset="0"/>
                <a:ea typeface="Times New Roman" panose="02020603050405020304" pitchFamily="18" charset="0"/>
                <a:cs typeface="Mangal" panose="020B0502040204020203" pitchFamily="18" charset="0"/>
              </a:rPr>
              <a:t>  </a:t>
            </a:r>
            <a:r>
              <a:rPr lang="en-IN" sz="1400" dirty="0">
                <a:effectLst/>
                <a:latin typeface="Times New Roman" panose="02020603050405020304" pitchFamily="18" charset="0"/>
                <a:ea typeface="Times New Roman" panose="02020603050405020304" pitchFamily="18" charset="0"/>
                <a:cs typeface="Mangal" panose="020B0502040204020203" pitchFamily="18" charset="0"/>
              </a:rPr>
              <a:t>Confirmed Cases in India</a:t>
            </a:r>
            <a:endParaRPr lang="en-IN" dirty="0"/>
          </a:p>
        </p:txBody>
      </p:sp>
    </p:spTree>
    <p:extLst>
      <p:ext uri="{BB962C8B-B14F-4D97-AF65-F5344CB8AC3E}">
        <p14:creationId xmlns:p14="http://schemas.microsoft.com/office/powerpoint/2010/main" val="2909967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73CB84D-F164-42FB-A072-C6328480AF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9463" y="531846"/>
            <a:ext cx="6760219" cy="3740752"/>
          </a:xfrm>
          <a:prstGeom prst="rect">
            <a:avLst/>
          </a:prstGeom>
          <a:noFill/>
          <a:ln>
            <a:noFill/>
          </a:ln>
        </p:spPr>
      </p:pic>
      <p:sp>
        <p:nvSpPr>
          <p:cNvPr id="5" name="TextBox 4">
            <a:extLst>
              <a:ext uri="{FF2B5EF4-FFF2-40B4-BE49-F238E27FC236}">
                <a16:creationId xmlns:a16="http://schemas.microsoft.com/office/drawing/2014/main" xmlns="" id="{CC38A421-65D5-4895-9D5F-92B335936E0B}"/>
              </a:ext>
            </a:extLst>
          </p:cNvPr>
          <p:cNvSpPr txBox="1"/>
          <p:nvPr/>
        </p:nvSpPr>
        <p:spPr>
          <a:xfrm>
            <a:off x="3088888" y="4272597"/>
            <a:ext cx="4572000" cy="329321"/>
          </a:xfrm>
          <a:prstGeom prst="rect">
            <a:avLst/>
          </a:prstGeom>
          <a:noFill/>
        </p:spPr>
        <p:txBody>
          <a:bodyPr wrap="square">
            <a:spAutoFit/>
          </a:bodyPr>
          <a:lstStyle/>
          <a:p>
            <a:pPr marR="2540" algn="just">
              <a:lnSpc>
                <a:spcPct val="110000"/>
              </a:lnSpc>
              <a:spcAft>
                <a:spcPts val="600"/>
              </a:spcAft>
              <a:tabLst>
                <a:tab pos="3476625" algn="l"/>
              </a:tabLst>
            </a:pPr>
            <a:r>
              <a:rPr lang="en-US" sz="1400" dirty="0" smtClean="0">
                <a:effectLst/>
                <a:latin typeface="Times New Roman" panose="02020603050405020304" pitchFamily="18" charset="0"/>
                <a:ea typeface="Times New Roman" panose="02020603050405020304" pitchFamily="18" charset="0"/>
                <a:cs typeface="Mangal" panose="020B0502040204020203" pitchFamily="18" charset="0"/>
              </a:rPr>
              <a:t> </a:t>
            </a:r>
            <a:r>
              <a:rPr lang="en-US" sz="1400" dirty="0">
                <a:effectLst/>
                <a:latin typeface="Times New Roman" panose="02020603050405020304" pitchFamily="18" charset="0"/>
                <a:ea typeface="Times New Roman" panose="02020603050405020304" pitchFamily="18" charset="0"/>
                <a:cs typeface="Mangal" panose="020B0502040204020203" pitchFamily="18" charset="0"/>
              </a:rPr>
              <a:t>Epic Center of </a:t>
            </a:r>
            <a:r>
              <a:rPr lang="en-US" dirty="0">
                <a:latin typeface="Times New Roman" panose="02020603050405020304" pitchFamily="18" charset="0"/>
                <a:ea typeface="Times New Roman" panose="02020603050405020304" pitchFamily="18" charset="0"/>
                <a:cs typeface="Mangal" panose="020B0502040204020203" pitchFamily="18" charset="0"/>
              </a:rPr>
              <a:t>h</a:t>
            </a:r>
            <a:r>
              <a:rPr lang="en-US" sz="1400" dirty="0" smtClean="0">
                <a:effectLst/>
                <a:latin typeface="Times New Roman" panose="02020603050405020304" pitchFamily="18" charset="0"/>
                <a:ea typeface="Times New Roman" panose="02020603050405020304" pitchFamily="18" charset="0"/>
                <a:cs typeface="Mangal" panose="020B0502040204020203" pitchFamily="18" charset="0"/>
              </a:rPr>
              <a:t>ighest </a:t>
            </a:r>
            <a:r>
              <a:rPr lang="en-US" sz="1400" dirty="0">
                <a:effectLst/>
                <a:latin typeface="Times New Roman" panose="02020603050405020304" pitchFamily="18" charset="0"/>
                <a:ea typeface="Times New Roman" panose="02020603050405020304" pitchFamily="18" charset="0"/>
                <a:cs typeface="Mangal" panose="020B0502040204020203" pitchFamily="18" charset="0"/>
              </a:rPr>
              <a:t>covid cases across India</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6" name="Google Shape;957;p65">
            <a:extLst>
              <a:ext uri="{FF2B5EF4-FFF2-40B4-BE49-F238E27FC236}">
                <a16:creationId xmlns:a16="http://schemas.microsoft.com/office/drawing/2014/main" xmlns="" id="{33DF4BCB-1D19-4BF0-BD85-EAF07AEB194E}"/>
              </a:ext>
            </a:extLst>
          </p:cNvPr>
          <p:cNvSpPr/>
          <p:nvPr/>
        </p:nvSpPr>
        <p:spPr>
          <a:xfrm>
            <a:off x="74342" y="3112060"/>
            <a:ext cx="1115121" cy="199286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957;p65">
            <a:extLst>
              <a:ext uri="{FF2B5EF4-FFF2-40B4-BE49-F238E27FC236}">
                <a16:creationId xmlns:a16="http://schemas.microsoft.com/office/drawing/2014/main" xmlns="" id="{735B931E-9A2E-45F3-A780-02051DB69C7D}"/>
              </a:ext>
            </a:extLst>
          </p:cNvPr>
          <p:cNvSpPr/>
          <p:nvPr/>
        </p:nvSpPr>
        <p:spPr>
          <a:xfrm>
            <a:off x="8080917" y="1"/>
            <a:ext cx="1063082" cy="44475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972;p65">
            <a:extLst>
              <a:ext uri="{FF2B5EF4-FFF2-40B4-BE49-F238E27FC236}">
                <a16:creationId xmlns:a16="http://schemas.microsoft.com/office/drawing/2014/main" xmlns="" id="{94C7A533-9312-4071-B408-F4BD8E0230EC}"/>
              </a:ext>
            </a:extLst>
          </p:cNvPr>
          <p:cNvPicPr preferRelativeResize="0"/>
          <p:nvPr/>
        </p:nvPicPr>
        <p:blipFill>
          <a:blip r:embed="rId3">
            <a:alphaModFix/>
          </a:blip>
          <a:stretch>
            <a:fillRect/>
          </a:stretch>
        </p:blipFill>
        <p:spPr>
          <a:xfrm rot="7513027" flipH="1">
            <a:off x="60558" y="4146155"/>
            <a:ext cx="1022179" cy="894721"/>
          </a:xfrm>
          <a:prstGeom prst="rect">
            <a:avLst/>
          </a:prstGeom>
          <a:noFill/>
          <a:ln>
            <a:noFill/>
          </a:ln>
        </p:spPr>
      </p:pic>
    </p:spTree>
    <p:extLst>
      <p:ext uri="{BB962C8B-B14F-4D97-AF65-F5344CB8AC3E}">
        <p14:creationId xmlns:p14="http://schemas.microsoft.com/office/powerpoint/2010/main" val="3027539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5FC7FD-47B4-4F7E-A2FA-2ABE72EF26E8}"/>
              </a:ext>
            </a:extLst>
          </p:cNvPr>
          <p:cNvSpPr>
            <a:spLocks noGrp="1"/>
          </p:cNvSpPr>
          <p:nvPr>
            <p:ph type="title"/>
          </p:nvPr>
        </p:nvSpPr>
        <p:spPr>
          <a:xfrm>
            <a:off x="720000" y="252762"/>
            <a:ext cx="5094000" cy="801042"/>
          </a:xfrm>
        </p:spPr>
        <p:txBody>
          <a:bodyPr/>
          <a:lstStyle/>
          <a:p>
            <a:r>
              <a:rPr lang="en-US" sz="1800" b="1" u="sng" dirty="0" smtClean="0">
                <a:effectLst/>
                <a:latin typeface="Times New Roman" panose="02020603050405020304" pitchFamily="18" charset="0"/>
                <a:ea typeface="Times New Roman" panose="02020603050405020304" pitchFamily="18" charset="0"/>
              </a:rPr>
              <a:t>ADVANTAGES </a:t>
            </a:r>
            <a:r>
              <a:rPr lang="en-US" sz="1800" b="1" u="sng" dirty="0">
                <a:effectLst/>
                <a:latin typeface="Times New Roman" panose="02020603050405020304" pitchFamily="18" charset="0"/>
                <a:ea typeface="Times New Roman" panose="02020603050405020304" pitchFamily="18" charset="0"/>
              </a:rPr>
              <a:t>AND DISADVANTAGES </a:t>
            </a:r>
            <a:endParaRPr lang="en-IN" u="sng" dirty="0"/>
          </a:p>
        </p:txBody>
      </p:sp>
      <p:sp>
        <p:nvSpPr>
          <p:cNvPr id="3" name="Text Placeholder 2">
            <a:extLst>
              <a:ext uri="{FF2B5EF4-FFF2-40B4-BE49-F238E27FC236}">
                <a16:creationId xmlns:a16="http://schemas.microsoft.com/office/drawing/2014/main" xmlns="" id="{3F1FFD90-CE6B-4E3B-BD8F-1A8A97C1DD94}"/>
              </a:ext>
            </a:extLst>
          </p:cNvPr>
          <p:cNvSpPr>
            <a:spLocks noGrp="1"/>
          </p:cNvSpPr>
          <p:nvPr>
            <p:ph type="body" idx="1"/>
          </p:nvPr>
        </p:nvSpPr>
        <p:spPr>
          <a:xfrm>
            <a:off x="720000" y="1053804"/>
            <a:ext cx="7308878" cy="4089695"/>
          </a:xfrm>
        </p:spPr>
        <p:txBody>
          <a:bodyPr/>
          <a:lstStyle/>
          <a:p>
            <a:pPr marL="139700" marR="2540" indent="0" algn="just">
              <a:lnSpc>
                <a:spcPct val="150000"/>
              </a:lnSpc>
              <a:spcAft>
                <a:spcPts val="600"/>
              </a:spcAft>
              <a:buNone/>
              <a:tabLst>
                <a:tab pos="3476625" algn="l"/>
              </a:tabLst>
            </a:pPr>
            <a:r>
              <a:rPr lang="en-US" b="1" u="sng" dirty="0">
                <a:effectLst/>
                <a:latin typeface="Times New Roman" panose="02020603050405020304" pitchFamily="18" charset="0"/>
                <a:ea typeface="Times New Roman" panose="02020603050405020304" pitchFamily="18" charset="0"/>
                <a:cs typeface="Mangal" panose="020B0502040204020203" pitchFamily="18" charset="0"/>
              </a:rPr>
              <a:t>Advantages :</a:t>
            </a:r>
            <a:endParaRPr lang="en-IN" b="1" u="sng"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nSpc>
                <a:spcPct val="150000"/>
              </a:lnSpc>
              <a:buFont typeface="Symbol" panose="05050102010706020507" pitchFamily="18" charset="2"/>
              <a:buChar char=""/>
              <a:tabLst>
                <a:tab pos="3476625" algn="l"/>
              </a:tabLst>
            </a:pPr>
            <a:r>
              <a:rPr lang="en-US" dirty="0">
                <a:effectLst/>
                <a:latin typeface="Times New Roman" panose="02020603050405020304" pitchFamily="18" charset="0"/>
                <a:ea typeface="Times New Roman" panose="02020603050405020304" pitchFamily="18" charset="0"/>
                <a:cs typeface="Mangal" panose="020B0502040204020203" pitchFamily="18" charset="0"/>
              </a:rPr>
              <a:t>Easy to analysis the data on using the open source data visualization tool.</a:t>
            </a:r>
            <a:endParaRPr lang="en-IN"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nSpc>
                <a:spcPct val="150000"/>
              </a:lnSpc>
              <a:buFont typeface="Symbol" panose="05050102010706020507" pitchFamily="18" charset="2"/>
              <a:buChar char=""/>
              <a:tabLst>
                <a:tab pos="3476625" algn="l"/>
              </a:tabLst>
            </a:pPr>
            <a:r>
              <a:rPr lang="en-US" dirty="0">
                <a:effectLst/>
                <a:latin typeface="Times New Roman" panose="02020603050405020304" pitchFamily="18" charset="0"/>
                <a:ea typeface="Times New Roman" panose="02020603050405020304" pitchFamily="18" charset="0"/>
                <a:cs typeface="Mangal" panose="020B0502040204020203" pitchFamily="18" charset="0"/>
              </a:rPr>
              <a:t>Getting the information and represent </a:t>
            </a:r>
            <a:r>
              <a:rPr lang="en-US" dirty="0" smtClean="0">
                <a:effectLst/>
                <a:latin typeface="Times New Roman" panose="02020603050405020304" pitchFamily="18" charset="0"/>
                <a:ea typeface="Times New Roman" panose="02020603050405020304" pitchFamily="18" charset="0"/>
                <a:cs typeface="Mangal" panose="020B0502040204020203" pitchFamily="18" charset="0"/>
              </a:rPr>
              <a:t>Demography </a:t>
            </a:r>
            <a:r>
              <a:rPr lang="en-US" dirty="0">
                <a:effectLst/>
                <a:latin typeface="Times New Roman" panose="02020603050405020304" pitchFamily="18" charset="0"/>
                <a:ea typeface="Times New Roman" panose="02020603050405020304" pitchFamily="18" charset="0"/>
                <a:cs typeface="Mangal" panose="020B0502040204020203" pitchFamily="18" charset="0"/>
              </a:rPr>
              <a:t>of huge amount of data becomes </a:t>
            </a:r>
            <a:r>
              <a:rPr lang="en-US" dirty="0" smtClean="0">
                <a:effectLst/>
                <a:latin typeface="Times New Roman" panose="02020603050405020304" pitchFamily="18" charset="0"/>
                <a:ea typeface="Times New Roman" panose="02020603050405020304" pitchFamily="18" charset="0"/>
                <a:cs typeface="Mangal" panose="020B0502040204020203" pitchFamily="18" charset="0"/>
              </a:rPr>
              <a:t>easy.</a:t>
            </a:r>
            <a:endParaRPr lang="en-IN"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gn="just">
              <a:lnSpc>
                <a:spcPct val="150000"/>
              </a:lnSpc>
              <a:buFont typeface="Symbol" panose="05050102010706020507" pitchFamily="18" charset="2"/>
              <a:buChar char=""/>
              <a:tabLst>
                <a:tab pos="3476625" algn="l"/>
              </a:tabLst>
            </a:pPr>
            <a:r>
              <a:rPr lang="en-IN" dirty="0">
                <a:effectLst/>
                <a:latin typeface="Times New Roman" panose="02020603050405020304" pitchFamily="18" charset="0"/>
                <a:ea typeface="Times New Roman" panose="02020603050405020304" pitchFamily="18" charset="0"/>
                <a:cs typeface="Mangal" panose="020B0502040204020203" pitchFamily="18" charset="0"/>
              </a:rPr>
              <a:t>Easy to analysis the infection spread and confirmed cases across the country.</a:t>
            </a:r>
            <a:endParaRPr lang="en-IN"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gn="just">
              <a:lnSpc>
                <a:spcPct val="150000"/>
              </a:lnSpc>
              <a:spcAft>
                <a:spcPts val="600"/>
              </a:spcAft>
              <a:buFont typeface="Symbol" panose="05050102010706020507" pitchFamily="18" charset="2"/>
              <a:buChar char=""/>
              <a:tabLst>
                <a:tab pos="3476625" algn="l"/>
              </a:tabLst>
            </a:pPr>
            <a:r>
              <a:rPr lang="en-IN" dirty="0">
                <a:effectLst/>
                <a:latin typeface="Times New Roman" panose="02020603050405020304" pitchFamily="18" charset="0"/>
                <a:ea typeface="Times New Roman" panose="02020603050405020304" pitchFamily="18" charset="0"/>
                <a:cs typeface="Mangal" panose="020B0502040204020203" pitchFamily="18" charset="0"/>
              </a:rPr>
              <a:t>Analysing the recovered patient across the country becomes easy.</a:t>
            </a:r>
          </a:p>
          <a:p>
            <a:pPr marL="342900" marR="2540" lvl="0" indent="-342900" algn="just">
              <a:lnSpc>
                <a:spcPct val="150000"/>
              </a:lnSpc>
              <a:spcAft>
                <a:spcPts val="600"/>
              </a:spcAft>
              <a:buFont typeface="Symbol" panose="05050102010706020507" pitchFamily="18" charset="2"/>
              <a:buChar char=""/>
              <a:tabLst>
                <a:tab pos="3476625" algn="l"/>
              </a:tabLst>
            </a:pPr>
            <a:endParaRPr lang="en-IN" dirty="0">
              <a:effectLst/>
              <a:latin typeface="Calibri" panose="020F0502020204030204" pitchFamily="34" charset="0"/>
              <a:ea typeface="Times New Roman" panose="02020603050405020304" pitchFamily="18" charset="0"/>
              <a:cs typeface="Mangal" panose="020B0502040204020203" pitchFamily="18" charset="0"/>
            </a:endParaRPr>
          </a:p>
          <a:p>
            <a:pPr marL="139700" marR="2540" indent="0" algn="just">
              <a:lnSpc>
                <a:spcPct val="110000"/>
              </a:lnSpc>
              <a:spcAft>
                <a:spcPts val="600"/>
              </a:spcAft>
              <a:buNone/>
              <a:tabLst>
                <a:tab pos="1350645" algn="l"/>
              </a:tabLst>
            </a:pPr>
            <a:r>
              <a:rPr lang="en-IN" b="1" u="sng" dirty="0" smtClean="0">
                <a:effectLst/>
                <a:latin typeface="Times New Roman" panose="02020603050405020304" pitchFamily="18" charset="0"/>
                <a:ea typeface="Times New Roman" panose="02020603050405020304" pitchFamily="18" charset="0"/>
                <a:cs typeface="Mangal" panose="020B0502040204020203" pitchFamily="18" charset="0"/>
              </a:rPr>
              <a:t>Disadvantages</a:t>
            </a:r>
            <a:r>
              <a:rPr lang="en-IN" b="1" u="sng" dirty="0">
                <a:latin typeface="Times New Roman" panose="02020603050405020304" pitchFamily="18" charset="0"/>
                <a:ea typeface="Times New Roman" panose="02020603050405020304" pitchFamily="18" charset="0"/>
                <a:cs typeface="Mangal" panose="020B0502040204020203" pitchFamily="18" charset="0"/>
              </a:rPr>
              <a:t>:</a:t>
            </a:r>
            <a:endParaRPr lang="en-IN" b="1" u="sng"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gn="just">
              <a:lnSpc>
                <a:spcPct val="110000"/>
              </a:lnSpc>
              <a:spcAft>
                <a:spcPts val="600"/>
              </a:spcAft>
              <a:buFont typeface="Symbol" panose="05050102010706020507" pitchFamily="18" charset="2"/>
              <a:buChar char=""/>
              <a:tabLst>
                <a:tab pos="1350645" algn="l"/>
              </a:tabLst>
            </a:pPr>
            <a:r>
              <a:rPr lang="en-IN" dirty="0">
                <a:effectLst/>
                <a:latin typeface="Times New Roman" panose="02020603050405020304" pitchFamily="18" charset="0"/>
                <a:ea typeface="Times New Roman" panose="02020603050405020304" pitchFamily="18" charset="0"/>
                <a:cs typeface="Mangal" panose="020B0502040204020203" pitchFamily="18" charset="0"/>
              </a:rPr>
              <a:t>Dataset are not easily </a:t>
            </a:r>
            <a:r>
              <a:rPr lang="en-IN" dirty="0" smtClean="0">
                <a:effectLst/>
                <a:latin typeface="Times New Roman" panose="02020603050405020304" pitchFamily="18" charset="0"/>
                <a:ea typeface="Times New Roman" panose="02020603050405020304" pitchFamily="18" charset="0"/>
                <a:cs typeface="Mangal" panose="020B0502040204020203" pitchFamily="18" charset="0"/>
              </a:rPr>
              <a:t>available.</a:t>
            </a:r>
            <a:endParaRPr lang="en-IN" dirty="0">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gn="just">
              <a:lnSpc>
                <a:spcPct val="110000"/>
              </a:lnSpc>
              <a:spcAft>
                <a:spcPts val="600"/>
              </a:spcAft>
              <a:buFont typeface="Symbol" panose="05050102010706020507" pitchFamily="18" charset="2"/>
              <a:buChar char=""/>
              <a:tabLst>
                <a:tab pos="1350645" algn="l"/>
              </a:tabLst>
            </a:pPr>
            <a:r>
              <a:rPr lang="en-IN" dirty="0" smtClean="0">
                <a:effectLst/>
                <a:latin typeface="Times New Roman" panose="02020603050405020304" pitchFamily="18" charset="0"/>
                <a:ea typeface="Times New Roman" panose="02020603050405020304" pitchFamily="18" charset="0"/>
              </a:rPr>
              <a:t>Complex </a:t>
            </a:r>
            <a:r>
              <a:rPr lang="en-IN" dirty="0">
                <a:effectLst/>
                <a:latin typeface="Times New Roman" panose="02020603050405020304" pitchFamily="18" charset="0"/>
                <a:ea typeface="Times New Roman" panose="02020603050405020304" pitchFamily="18" charset="0"/>
              </a:rPr>
              <a:t>process for Data </a:t>
            </a:r>
            <a:r>
              <a:rPr lang="en-US" dirty="0" smtClean="0">
                <a:solidFill>
                  <a:srgbClr val="202124"/>
                </a:solidFill>
                <a:effectLst/>
                <a:latin typeface="Times New Roman" panose="02020603050405020304" pitchFamily="18" charset="0"/>
                <a:ea typeface="Times New Roman" panose="02020603050405020304" pitchFamily="18" charset="0"/>
              </a:rPr>
              <a:t>visualization.</a:t>
            </a:r>
            <a:endParaRPr lang="en-IN" dirty="0"/>
          </a:p>
        </p:txBody>
      </p:sp>
      <p:sp>
        <p:nvSpPr>
          <p:cNvPr id="4" name="Google Shape;957;p65">
            <a:extLst>
              <a:ext uri="{FF2B5EF4-FFF2-40B4-BE49-F238E27FC236}">
                <a16:creationId xmlns:a16="http://schemas.microsoft.com/office/drawing/2014/main" xmlns="" id="{F9EC1F35-DD6B-4734-BD9B-F1A686B7E4A9}"/>
              </a:ext>
            </a:extLst>
          </p:cNvPr>
          <p:cNvSpPr/>
          <p:nvPr/>
        </p:nvSpPr>
        <p:spPr>
          <a:xfrm>
            <a:off x="7895062" y="1"/>
            <a:ext cx="1248937" cy="44475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957;p65">
            <a:extLst>
              <a:ext uri="{FF2B5EF4-FFF2-40B4-BE49-F238E27FC236}">
                <a16:creationId xmlns:a16="http://schemas.microsoft.com/office/drawing/2014/main" xmlns="" id="{7B9C0C65-3A6C-4156-A634-718BE0324207}"/>
              </a:ext>
            </a:extLst>
          </p:cNvPr>
          <p:cNvSpPr/>
          <p:nvPr/>
        </p:nvSpPr>
        <p:spPr>
          <a:xfrm>
            <a:off x="6869151" y="17187"/>
            <a:ext cx="1760521" cy="67872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973;p65">
            <a:extLst>
              <a:ext uri="{FF2B5EF4-FFF2-40B4-BE49-F238E27FC236}">
                <a16:creationId xmlns:a16="http://schemas.microsoft.com/office/drawing/2014/main" xmlns="" id="{7B2A9C8A-8D39-42A5-BD8E-3970BA6DDC86}"/>
              </a:ext>
            </a:extLst>
          </p:cNvPr>
          <p:cNvPicPr preferRelativeResize="0"/>
          <p:nvPr/>
        </p:nvPicPr>
        <p:blipFill>
          <a:blip r:embed="rId2">
            <a:alphaModFix/>
          </a:blip>
          <a:stretch>
            <a:fillRect/>
          </a:stretch>
        </p:blipFill>
        <p:spPr>
          <a:xfrm>
            <a:off x="8095822" y="585844"/>
            <a:ext cx="1067700" cy="1058961"/>
          </a:xfrm>
          <a:prstGeom prst="rect">
            <a:avLst/>
          </a:prstGeom>
          <a:noFill/>
          <a:ln>
            <a:noFill/>
          </a:ln>
        </p:spPr>
      </p:pic>
    </p:spTree>
    <p:extLst>
      <p:ext uri="{BB962C8B-B14F-4D97-AF65-F5344CB8AC3E}">
        <p14:creationId xmlns:p14="http://schemas.microsoft.com/office/powerpoint/2010/main" val="3721942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044B1F-7F2F-4B87-8C8E-7D1B138A832F}"/>
              </a:ext>
            </a:extLst>
          </p:cNvPr>
          <p:cNvSpPr>
            <a:spLocks noGrp="1"/>
          </p:cNvSpPr>
          <p:nvPr>
            <p:ph type="title"/>
          </p:nvPr>
        </p:nvSpPr>
        <p:spPr>
          <a:xfrm>
            <a:off x="720000" y="133814"/>
            <a:ext cx="5094000" cy="1174595"/>
          </a:xfrm>
        </p:spPr>
        <p:txBody>
          <a:bodyPr/>
          <a:lstStyle/>
          <a:p>
            <a:r>
              <a:rPr lang="en-IN" sz="1800" u="sng" spc="-5"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r>
              <a:rPr lang="en-US" sz="1800" b="1" u="sng" dirty="0">
                <a:effectLst/>
                <a:latin typeface="Times New Roman" panose="02020603050405020304" pitchFamily="18" charset="0"/>
                <a:ea typeface="Times New Roman" panose="02020603050405020304" pitchFamily="18" charset="0"/>
                <a:cs typeface="Mangal" panose="020B0502040204020203" pitchFamily="18" charset="0"/>
              </a:rPr>
              <a:t>CONCLUSION </a:t>
            </a:r>
            <a:r>
              <a:rPr lang="en-IN" sz="1800" dirty="0">
                <a:effectLst/>
                <a:latin typeface="Calibri" panose="020F0502020204030204" pitchFamily="34" charset="0"/>
                <a:ea typeface="Times New Roman" panose="02020603050405020304" pitchFamily="18" charset="0"/>
                <a:cs typeface="Mangal" panose="020B0502040204020203" pitchFamily="18" charset="0"/>
              </a:rPr>
              <a:t/>
            </a:r>
            <a:br>
              <a:rPr lang="en-IN" sz="1800" dirty="0">
                <a:effectLst/>
                <a:latin typeface="Calibri" panose="020F0502020204030204" pitchFamily="34" charset="0"/>
                <a:ea typeface="Times New Roman" panose="02020603050405020304" pitchFamily="18" charset="0"/>
                <a:cs typeface="Mangal" panose="020B0502040204020203" pitchFamily="18" charset="0"/>
              </a:rPr>
            </a:br>
            <a:endParaRPr lang="en-IN" dirty="0"/>
          </a:p>
        </p:txBody>
      </p:sp>
      <p:sp>
        <p:nvSpPr>
          <p:cNvPr id="3" name="Text Placeholder 2">
            <a:extLst>
              <a:ext uri="{FF2B5EF4-FFF2-40B4-BE49-F238E27FC236}">
                <a16:creationId xmlns:a16="http://schemas.microsoft.com/office/drawing/2014/main" xmlns="" id="{0402971D-A4BE-4B43-A8C1-A4F1766D780E}"/>
              </a:ext>
            </a:extLst>
          </p:cNvPr>
          <p:cNvSpPr>
            <a:spLocks noGrp="1"/>
          </p:cNvSpPr>
          <p:nvPr>
            <p:ph type="body" idx="1"/>
          </p:nvPr>
        </p:nvSpPr>
        <p:spPr>
          <a:xfrm>
            <a:off x="715100" y="1174594"/>
            <a:ext cx="7521934" cy="3486615"/>
          </a:xfrm>
        </p:spPr>
        <p:txBody>
          <a:bodyPr/>
          <a:lstStyle/>
          <a:p>
            <a:pPr marL="139700" indent="0">
              <a:buNone/>
            </a:pPr>
            <a:r>
              <a:rPr lang="en-US" dirty="0">
                <a:effectLst/>
                <a:latin typeface="Times New Roman" pitchFamily="18" charset="0"/>
                <a:ea typeface="Times New Roman" panose="02020603050405020304" pitchFamily="18" charset="0"/>
                <a:cs typeface="Times New Roman" pitchFamily="18" charset="0"/>
              </a:rPr>
              <a:t>Through this project, the analysis on COVID-19 data has been performed successfully. The analysis on this pandemic spread has been done and compared between different countries. The analysis of confirmed cases, active cases, recovered cases and deaths are done separately to give a clear look on how the virus is spreading, which countries are getting affected mostly and how different countries are recovering. A separate analysis on cases of INDIA has been done and predictions of different cases both around the world and INDIA has been done. At last, the accuracy check using different metrics is performed over all the analysis done in this project</a:t>
            </a:r>
            <a:endParaRPr lang="en-IN" dirty="0">
              <a:latin typeface="Times New Roman" pitchFamily="18" charset="0"/>
              <a:cs typeface="Times New Roman" pitchFamily="18" charset="0"/>
            </a:endParaRPr>
          </a:p>
        </p:txBody>
      </p:sp>
      <p:sp>
        <p:nvSpPr>
          <p:cNvPr id="4" name="Google Shape;961;p65">
            <a:extLst>
              <a:ext uri="{FF2B5EF4-FFF2-40B4-BE49-F238E27FC236}">
                <a16:creationId xmlns:a16="http://schemas.microsoft.com/office/drawing/2014/main" xmlns="" id="{E3C2E12D-FBDA-48BD-BE3A-B50B982F82B6}"/>
              </a:ext>
            </a:extLst>
          </p:cNvPr>
          <p:cNvSpPr/>
          <p:nvPr/>
        </p:nvSpPr>
        <p:spPr>
          <a:xfrm>
            <a:off x="7992291" y="3968906"/>
            <a:ext cx="1067700" cy="106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961;p65">
            <a:extLst>
              <a:ext uri="{FF2B5EF4-FFF2-40B4-BE49-F238E27FC236}">
                <a16:creationId xmlns:a16="http://schemas.microsoft.com/office/drawing/2014/main" xmlns="" id="{D8284438-84D3-45C1-A376-B9606381503C}"/>
              </a:ext>
            </a:extLst>
          </p:cNvPr>
          <p:cNvSpPr/>
          <p:nvPr/>
        </p:nvSpPr>
        <p:spPr>
          <a:xfrm flipV="1">
            <a:off x="7458441" y="3188567"/>
            <a:ext cx="1067700" cy="1106894"/>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972;p65">
            <a:extLst>
              <a:ext uri="{FF2B5EF4-FFF2-40B4-BE49-F238E27FC236}">
                <a16:creationId xmlns:a16="http://schemas.microsoft.com/office/drawing/2014/main" xmlns="" id="{49F1283A-E703-4948-9585-7396BC4C0513}"/>
              </a:ext>
            </a:extLst>
          </p:cNvPr>
          <p:cNvPicPr preferRelativeResize="0"/>
          <p:nvPr/>
        </p:nvPicPr>
        <p:blipFill>
          <a:blip r:embed="rId2">
            <a:alphaModFix/>
          </a:blip>
          <a:stretch>
            <a:fillRect/>
          </a:stretch>
        </p:blipFill>
        <p:spPr>
          <a:xfrm rot="8405035" flipH="1">
            <a:off x="6775917" y="3557734"/>
            <a:ext cx="1533450" cy="1301025"/>
          </a:xfrm>
          <a:prstGeom prst="rect">
            <a:avLst/>
          </a:prstGeom>
          <a:noFill/>
          <a:ln>
            <a:noFill/>
          </a:ln>
        </p:spPr>
      </p:pic>
      <p:sp>
        <p:nvSpPr>
          <p:cNvPr id="7" name="Google Shape;957;p65">
            <a:extLst>
              <a:ext uri="{FF2B5EF4-FFF2-40B4-BE49-F238E27FC236}">
                <a16:creationId xmlns:a16="http://schemas.microsoft.com/office/drawing/2014/main" xmlns="" id="{C00A3EBE-22AF-4CF4-A1ED-896E553C9BD8}"/>
              </a:ext>
            </a:extLst>
          </p:cNvPr>
          <p:cNvSpPr/>
          <p:nvPr/>
        </p:nvSpPr>
        <p:spPr>
          <a:xfrm flipV="1">
            <a:off x="5649951" y="4447586"/>
            <a:ext cx="2979721" cy="69591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4757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C63807-2F60-429E-9425-A3569AF662BF}"/>
              </a:ext>
            </a:extLst>
          </p:cNvPr>
          <p:cNvSpPr>
            <a:spLocks noGrp="1"/>
          </p:cNvSpPr>
          <p:nvPr>
            <p:ph type="title"/>
          </p:nvPr>
        </p:nvSpPr>
        <p:spPr>
          <a:xfrm>
            <a:off x="720000" y="200722"/>
            <a:ext cx="5094000" cy="520390"/>
          </a:xfrm>
        </p:spPr>
        <p:txBody>
          <a:bodyPr/>
          <a:lstStyle/>
          <a:p>
            <a:r>
              <a:rPr lang="en-US" sz="1800" b="1"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800" b="1" u="sng" dirty="0">
                <a:effectLst/>
                <a:latin typeface="Times New Roman" panose="02020603050405020304" pitchFamily="18" charset="0"/>
                <a:ea typeface="Times New Roman" panose="02020603050405020304" pitchFamily="18" charset="0"/>
                <a:cs typeface="Mangal" panose="020B0502040204020203" pitchFamily="18" charset="0"/>
              </a:rPr>
              <a:t>REFERENCES</a:t>
            </a:r>
            <a:endParaRPr lang="en-IN" u="sng" dirty="0"/>
          </a:p>
        </p:txBody>
      </p:sp>
      <p:sp>
        <p:nvSpPr>
          <p:cNvPr id="3" name="Text Placeholder 2">
            <a:extLst>
              <a:ext uri="{FF2B5EF4-FFF2-40B4-BE49-F238E27FC236}">
                <a16:creationId xmlns:a16="http://schemas.microsoft.com/office/drawing/2014/main" xmlns="" id="{E2D73D70-D39B-4E73-831E-A915E49B12F7}"/>
              </a:ext>
            </a:extLst>
          </p:cNvPr>
          <p:cNvSpPr>
            <a:spLocks noGrp="1"/>
          </p:cNvSpPr>
          <p:nvPr>
            <p:ph type="body" idx="1"/>
          </p:nvPr>
        </p:nvSpPr>
        <p:spPr>
          <a:xfrm>
            <a:off x="327102" y="505522"/>
            <a:ext cx="8281639" cy="4356410"/>
          </a:xfrm>
        </p:spPr>
        <p:txBody>
          <a:bodyPr/>
          <a:lstStyle/>
          <a:p>
            <a:pPr marL="0" indent="0" algn="just">
              <a:lnSpc>
                <a:spcPct val="150000"/>
              </a:lnSpc>
              <a:spcBef>
                <a:spcPts val="1200"/>
              </a:spcBef>
              <a:spcAft>
                <a:spcPts val="600"/>
              </a:spcAft>
              <a:buNone/>
            </a:pPr>
            <a:r>
              <a:rPr lang="en-IN" sz="1200" b="1" dirty="0">
                <a:effectLst/>
                <a:latin typeface="Times New Roman" panose="02020603050405020304" pitchFamily="18" charset="0"/>
                <a:ea typeface="Times New Roman" panose="02020603050405020304" pitchFamily="18" charset="0"/>
                <a:cs typeface="Mangal" panose="020B0502040204020203" pitchFamily="18" charset="0"/>
              </a:rPr>
              <a:t>[1] </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Liu C, Zhou Q, Li Y, Garner LV, Watkins SP, Carter LJ, et al. Research and Development on Therapeutic Agents and Vaccines for COVID-19 and Related Human Coronavirus Diseases. ACS Central Science. 2020;6(3):315–331. pmid:32226821</a:t>
            </a:r>
            <a:endParaRPr lang="en-IN" sz="1200" b="1" dirty="0">
              <a:effectLst/>
              <a:latin typeface="Calibri" panose="020F0502020204030204" pitchFamily="34" charset="0"/>
              <a:ea typeface="Times New Roman" panose="02020603050405020304" pitchFamily="18" charset="0"/>
              <a:cs typeface="Mangal" panose="020B0502040204020203" pitchFamily="18" charset="0"/>
            </a:endParaRPr>
          </a:p>
          <a:p>
            <a:pPr marL="0" indent="0" algn="just">
              <a:lnSpc>
                <a:spcPct val="150000"/>
              </a:lnSpc>
              <a:spcBef>
                <a:spcPts val="1200"/>
              </a:spcBef>
              <a:spcAft>
                <a:spcPts val="600"/>
              </a:spcAft>
              <a:buNone/>
            </a:pPr>
            <a:r>
              <a:rPr lang="en-IN" sz="1200" b="1" dirty="0">
                <a:effectLst/>
                <a:latin typeface="Times New Roman" panose="02020603050405020304" pitchFamily="18" charset="0"/>
                <a:ea typeface="Times New Roman" panose="02020603050405020304" pitchFamily="18" charset="0"/>
                <a:cs typeface="Mangal" panose="020B0502040204020203" pitchFamily="18" charset="0"/>
              </a:rPr>
              <a:t>[2]</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Chen X, Han W, Wang G, Zhao X. Application prospect of polysaccharides in the development of anti-novel coronavirus drugs and vaccines. International Journal of Biological Macromolecules. 2020;164:331–343. pmid:32679328</a:t>
            </a:r>
            <a:endParaRPr lang="en-IN" sz="1200" b="1" dirty="0">
              <a:effectLst/>
              <a:latin typeface="Calibri" panose="020F0502020204030204" pitchFamily="34" charset="0"/>
              <a:ea typeface="Times New Roman" panose="02020603050405020304" pitchFamily="18" charset="0"/>
              <a:cs typeface="Mangal" panose="020B0502040204020203" pitchFamily="18" charset="0"/>
            </a:endParaRPr>
          </a:p>
          <a:p>
            <a:pPr marL="0" indent="0" algn="just">
              <a:lnSpc>
                <a:spcPct val="150000"/>
              </a:lnSpc>
              <a:spcBef>
                <a:spcPts val="1200"/>
              </a:spcBef>
              <a:spcAft>
                <a:spcPts val="600"/>
              </a:spcAft>
              <a:buNone/>
            </a:pPr>
            <a:r>
              <a:rPr lang="en-IN" sz="1200" b="1" dirty="0">
                <a:effectLst/>
                <a:latin typeface="Times New Roman" panose="02020603050405020304" pitchFamily="18" charset="0"/>
                <a:ea typeface="Times New Roman" panose="02020603050405020304" pitchFamily="18" charset="0"/>
                <a:cs typeface="Mangal" panose="020B0502040204020203" pitchFamily="18" charset="0"/>
              </a:rPr>
              <a:t>[3]</a:t>
            </a:r>
            <a:r>
              <a:rPr lang="en-IN" sz="1200" b="1" kern="120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Kim E, Erdos G, Huang S, Kenniston TW, Balmert SC, Carey CD, et al. Microneedle array delivered recombinant coronavirus vaccines: Immunogenicity and rapid translational development. EBioMedicine. 2020;55:102743. pmid:32249203</a:t>
            </a:r>
            <a:r>
              <a:rPr lang="en-US" sz="1200" b="1" dirty="0" smtClean="0">
                <a:effectLst/>
                <a:latin typeface="Times New Roman" panose="02020603050405020304" pitchFamily="18" charset="0"/>
                <a:ea typeface="Times New Roman" panose="02020603050405020304" pitchFamily="18" charset="0"/>
                <a:cs typeface="Mangal" panose="020B0502040204020203" pitchFamily="18" charset="0"/>
              </a:rPr>
              <a:t>.</a:t>
            </a:r>
            <a:endParaRPr lang="en-IN" sz="1200" b="1" dirty="0">
              <a:effectLst/>
              <a:latin typeface="Calibri" panose="020F0502020204030204" pitchFamily="34" charset="0"/>
              <a:ea typeface="Times New Roman" panose="02020603050405020304" pitchFamily="18" charset="0"/>
              <a:cs typeface="Mangal" panose="020B0502040204020203" pitchFamily="18" charset="0"/>
            </a:endParaRPr>
          </a:p>
          <a:p>
            <a:pPr marL="0" indent="0" algn="just">
              <a:lnSpc>
                <a:spcPct val="110000"/>
              </a:lnSpc>
              <a:spcAft>
                <a:spcPts val="600"/>
              </a:spcAft>
              <a:buNone/>
            </a:pPr>
            <a:r>
              <a:rPr lang="en-IN" sz="1200" b="1" dirty="0">
                <a:effectLst/>
                <a:latin typeface="Times New Roman" panose="02020603050405020304" pitchFamily="18" charset="0"/>
                <a:ea typeface="Times New Roman" panose="02020603050405020304" pitchFamily="18" charset="0"/>
                <a:cs typeface="Mangal" panose="020B0502040204020203" pitchFamily="18" charset="0"/>
              </a:rPr>
              <a:t>  [4]    </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de León UAP, Pérez ÁG, Avila-Vales E. An SEIARD epidemic model for COVID-19 in Mexico: mathematical analysis and state-level forecast. Chaos, Solitons &amp; Fractals. 2020;140:110165.</a:t>
            </a:r>
            <a:endParaRPr lang="en-IN" sz="1200" b="1" dirty="0">
              <a:effectLst/>
              <a:latin typeface="Calibri" panose="020F0502020204030204" pitchFamily="34" charset="0"/>
              <a:ea typeface="Times New Roman" panose="02020603050405020304" pitchFamily="18" charset="0"/>
              <a:cs typeface="Mangal" panose="020B0502040204020203" pitchFamily="18" charset="0"/>
            </a:endParaRPr>
          </a:p>
          <a:p>
            <a:endParaRPr lang="en-IN" dirty="0"/>
          </a:p>
        </p:txBody>
      </p:sp>
      <p:pic>
        <p:nvPicPr>
          <p:cNvPr id="4" name="Google Shape;973;p65">
            <a:extLst>
              <a:ext uri="{FF2B5EF4-FFF2-40B4-BE49-F238E27FC236}">
                <a16:creationId xmlns:a16="http://schemas.microsoft.com/office/drawing/2014/main" xmlns="" id="{6C6B0A9D-5B5B-44ED-9E6F-ACA541EC4410}"/>
              </a:ext>
            </a:extLst>
          </p:cNvPr>
          <p:cNvPicPr preferRelativeResize="0"/>
          <p:nvPr/>
        </p:nvPicPr>
        <p:blipFill>
          <a:blip r:embed="rId2">
            <a:alphaModFix/>
          </a:blip>
          <a:stretch>
            <a:fillRect/>
          </a:stretch>
        </p:blipFill>
        <p:spPr>
          <a:xfrm>
            <a:off x="8283048" y="-96078"/>
            <a:ext cx="860952" cy="898401"/>
          </a:xfrm>
          <a:prstGeom prst="rect">
            <a:avLst/>
          </a:prstGeom>
          <a:noFill/>
          <a:ln>
            <a:noFill/>
          </a:ln>
        </p:spPr>
      </p:pic>
    </p:spTree>
    <p:extLst>
      <p:ext uri="{BB962C8B-B14F-4D97-AF65-F5344CB8AC3E}">
        <p14:creationId xmlns:p14="http://schemas.microsoft.com/office/powerpoint/2010/main" val="3060429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7;p65">
            <a:extLst>
              <a:ext uri="{FF2B5EF4-FFF2-40B4-BE49-F238E27FC236}">
                <a16:creationId xmlns:a16="http://schemas.microsoft.com/office/drawing/2014/main" xmlns="" id="{EF007180-65D5-491A-8506-03678148E3A5}"/>
              </a:ext>
            </a:extLst>
          </p:cNvPr>
          <p:cNvSpPr/>
          <p:nvPr/>
        </p:nvSpPr>
        <p:spPr>
          <a:xfrm>
            <a:off x="6994672" y="17187"/>
            <a:ext cx="1635000" cy="443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Google Shape;974;p65">
            <a:extLst>
              <a:ext uri="{FF2B5EF4-FFF2-40B4-BE49-F238E27FC236}">
                <a16:creationId xmlns:a16="http://schemas.microsoft.com/office/drawing/2014/main" xmlns="" id="{23DD4CCE-1F92-4A57-A4C3-AFBD1B2F4E62}"/>
              </a:ext>
            </a:extLst>
          </p:cNvPr>
          <p:cNvPicPr preferRelativeResize="0"/>
          <p:nvPr/>
        </p:nvPicPr>
        <p:blipFill>
          <a:blip r:embed="rId2">
            <a:alphaModFix/>
          </a:blip>
          <a:stretch>
            <a:fillRect/>
          </a:stretch>
        </p:blipFill>
        <p:spPr>
          <a:xfrm>
            <a:off x="8224208" y="881982"/>
            <a:ext cx="551602" cy="549300"/>
          </a:xfrm>
          <a:prstGeom prst="rect">
            <a:avLst/>
          </a:prstGeom>
          <a:noFill/>
          <a:ln>
            <a:noFill/>
          </a:ln>
        </p:spPr>
      </p:pic>
      <p:pic>
        <p:nvPicPr>
          <p:cNvPr id="6" name="Google Shape;973;p65">
            <a:extLst>
              <a:ext uri="{FF2B5EF4-FFF2-40B4-BE49-F238E27FC236}">
                <a16:creationId xmlns:a16="http://schemas.microsoft.com/office/drawing/2014/main" xmlns="" id="{6274D944-345F-49CE-AD6C-96BE7A5F15C0}"/>
              </a:ext>
            </a:extLst>
          </p:cNvPr>
          <p:cNvPicPr preferRelativeResize="0"/>
          <p:nvPr/>
        </p:nvPicPr>
        <p:blipFill>
          <a:blip r:embed="rId3">
            <a:alphaModFix/>
          </a:blip>
          <a:stretch>
            <a:fillRect/>
          </a:stretch>
        </p:blipFill>
        <p:spPr>
          <a:xfrm>
            <a:off x="7810750" y="2615366"/>
            <a:ext cx="1067700" cy="1058961"/>
          </a:xfrm>
          <a:prstGeom prst="rect">
            <a:avLst/>
          </a:prstGeom>
          <a:noFill/>
          <a:ln>
            <a:noFill/>
          </a:ln>
        </p:spPr>
      </p:pic>
      <p:pic>
        <p:nvPicPr>
          <p:cNvPr id="7" name="Google Shape;971;p65">
            <a:extLst>
              <a:ext uri="{FF2B5EF4-FFF2-40B4-BE49-F238E27FC236}">
                <a16:creationId xmlns:a16="http://schemas.microsoft.com/office/drawing/2014/main" xmlns="" id="{9D1FE28F-0EB1-4C48-80D0-ED78FB1B2CBA}"/>
              </a:ext>
            </a:extLst>
          </p:cNvPr>
          <p:cNvPicPr preferRelativeResize="0"/>
          <p:nvPr/>
        </p:nvPicPr>
        <p:blipFill>
          <a:blip r:embed="rId2">
            <a:alphaModFix/>
          </a:blip>
          <a:stretch>
            <a:fillRect/>
          </a:stretch>
        </p:blipFill>
        <p:spPr>
          <a:xfrm>
            <a:off x="5879894" y="2571803"/>
            <a:ext cx="706739" cy="703800"/>
          </a:xfrm>
          <a:prstGeom prst="rect">
            <a:avLst/>
          </a:prstGeom>
          <a:noFill/>
          <a:ln>
            <a:noFill/>
          </a:ln>
        </p:spPr>
      </p:pic>
      <p:sp>
        <p:nvSpPr>
          <p:cNvPr id="8" name="Google Shape;961;p65">
            <a:extLst>
              <a:ext uri="{FF2B5EF4-FFF2-40B4-BE49-F238E27FC236}">
                <a16:creationId xmlns:a16="http://schemas.microsoft.com/office/drawing/2014/main" xmlns="" id="{E8AA7B1B-0323-46D4-9B63-6426D69149EB}"/>
              </a:ext>
            </a:extLst>
          </p:cNvPr>
          <p:cNvSpPr/>
          <p:nvPr/>
        </p:nvSpPr>
        <p:spPr>
          <a:xfrm>
            <a:off x="6022242" y="1713465"/>
            <a:ext cx="1067700" cy="106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972;p65">
            <a:extLst>
              <a:ext uri="{FF2B5EF4-FFF2-40B4-BE49-F238E27FC236}">
                <a16:creationId xmlns:a16="http://schemas.microsoft.com/office/drawing/2014/main" xmlns="" id="{2F45B64D-CD7C-479B-B989-43EF2BECD2A8}"/>
              </a:ext>
            </a:extLst>
          </p:cNvPr>
          <p:cNvPicPr preferRelativeResize="0"/>
          <p:nvPr/>
        </p:nvPicPr>
        <p:blipFill>
          <a:blip r:embed="rId4">
            <a:alphaModFix/>
          </a:blip>
          <a:stretch>
            <a:fillRect/>
          </a:stretch>
        </p:blipFill>
        <p:spPr>
          <a:xfrm rot="10800000" flipH="1">
            <a:off x="5815747" y="373987"/>
            <a:ext cx="1533450" cy="1301025"/>
          </a:xfrm>
          <a:prstGeom prst="rect">
            <a:avLst/>
          </a:prstGeom>
          <a:noFill/>
          <a:ln>
            <a:noFill/>
          </a:ln>
        </p:spPr>
      </p:pic>
      <p:sp>
        <p:nvSpPr>
          <p:cNvPr id="10" name="Google Shape;958;p65">
            <a:extLst>
              <a:ext uri="{FF2B5EF4-FFF2-40B4-BE49-F238E27FC236}">
                <a16:creationId xmlns:a16="http://schemas.microsoft.com/office/drawing/2014/main" xmlns="" id="{BDA25655-9B1D-425A-BCF7-5BC67C3B2A9F}"/>
              </a:ext>
            </a:extLst>
          </p:cNvPr>
          <p:cNvSpPr/>
          <p:nvPr/>
        </p:nvSpPr>
        <p:spPr>
          <a:xfrm>
            <a:off x="8046675" y="4059200"/>
            <a:ext cx="1171800" cy="54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Rectangle 12">
            <a:extLst>
              <a:ext uri="{FF2B5EF4-FFF2-40B4-BE49-F238E27FC236}">
                <a16:creationId xmlns:a16="http://schemas.microsoft.com/office/drawing/2014/main" xmlns="" id="{004DC9CC-20BF-457A-924D-9AB3AEF67A62}"/>
              </a:ext>
            </a:extLst>
          </p:cNvPr>
          <p:cNvSpPr/>
          <p:nvPr/>
        </p:nvSpPr>
        <p:spPr>
          <a:xfrm>
            <a:off x="771867" y="1785650"/>
            <a:ext cx="4984479" cy="923330"/>
          </a:xfrm>
          <a:prstGeom prst="rect">
            <a:avLst/>
          </a:prstGeom>
          <a:noFill/>
        </p:spPr>
        <p:txBody>
          <a:bodyPr wrap="square" lIns="91440" tIns="45720" rIns="91440" bIns="45720">
            <a:spAutoFit/>
          </a:bodyPr>
          <a:lstStyle/>
          <a:p>
            <a:pPr algn="ctr"/>
            <a:r>
              <a:rPr lang="en-US" sz="5400" b="1" u="sng" dirty="0" smtClean="0">
                <a:ln w="9525">
                  <a:solidFill>
                    <a:schemeClr val="bg1"/>
                  </a:solidFill>
                  <a:prstDash val="solid"/>
                </a:ln>
                <a:solidFill>
                  <a:schemeClr val="bg2">
                    <a:lumMod val="25000"/>
                  </a:schemeClr>
                </a:solidFill>
                <a:effectLst>
                  <a:outerShdw blurRad="38100" dist="38100" dir="2700000" algn="tl">
                    <a:srgbClr val="000000">
                      <a:alpha val="43137"/>
                    </a:srgbClr>
                  </a:outerShdw>
                </a:effectLst>
              </a:rPr>
              <a:t>THANK YOU</a:t>
            </a:r>
            <a:endParaRPr lang="en-US" sz="5400" b="1" u="sng" cap="none" spc="0" dirty="0">
              <a:ln w="9525">
                <a:solidFill>
                  <a:schemeClr val="bg1"/>
                </a:solidFill>
                <a:prstDash val="solid"/>
              </a:ln>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1187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0"/>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u="sng" dirty="0" smtClean="0"/>
              <a:t>PRESENTATION </a:t>
            </a:r>
            <a:r>
              <a:rPr lang="en" sz="2800" u="sng" dirty="0"/>
              <a:t>BY </a:t>
            </a:r>
            <a:r>
              <a:rPr lang="en" sz="2800" u="sng" dirty="0" smtClean="0"/>
              <a:t>TRIBE-I :</a:t>
            </a:r>
            <a:endParaRPr sz="2800" u="sng" dirty="0"/>
          </a:p>
        </p:txBody>
      </p:sp>
      <p:sp>
        <p:nvSpPr>
          <p:cNvPr id="571" name="Google Shape;571;p50"/>
          <p:cNvSpPr/>
          <p:nvPr/>
        </p:nvSpPr>
        <p:spPr>
          <a:xfrm rot="5400000">
            <a:off x="8298222" y="535375"/>
            <a:ext cx="703800" cy="120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0"/>
          <p:cNvSpPr/>
          <p:nvPr/>
        </p:nvSpPr>
        <p:spPr>
          <a:xfrm>
            <a:off x="8614400" y="1257525"/>
            <a:ext cx="6333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73" name="Google Shape;573;p50"/>
          <p:cNvPicPr preferRelativeResize="0"/>
          <p:nvPr/>
        </p:nvPicPr>
        <p:blipFill>
          <a:blip r:embed="rId3">
            <a:alphaModFix/>
          </a:blip>
          <a:stretch>
            <a:fillRect/>
          </a:stretch>
        </p:blipFill>
        <p:spPr>
          <a:xfrm>
            <a:off x="7621174" y="565500"/>
            <a:ext cx="633300" cy="628144"/>
          </a:xfrm>
          <a:prstGeom prst="rect">
            <a:avLst/>
          </a:prstGeom>
          <a:noFill/>
          <a:ln>
            <a:noFill/>
          </a:ln>
        </p:spPr>
      </p:pic>
      <p:pic>
        <p:nvPicPr>
          <p:cNvPr id="574" name="Google Shape;574;p50"/>
          <p:cNvPicPr preferRelativeResize="0"/>
          <p:nvPr/>
        </p:nvPicPr>
        <p:blipFill>
          <a:blip r:embed="rId4">
            <a:alphaModFix/>
          </a:blip>
          <a:stretch>
            <a:fillRect/>
          </a:stretch>
        </p:blipFill>
        <p:spPr>
          <a:xfrm>
            <a:off x="8014900" y="2537022"/>
            <a:ext cx="828001" cy="824535"/>
          </a:xfrm>
          <a:prstGeom prst="rect">
            <a:avLst/>
          </a:prstGeom>
          <a:noFill/>
          <a:ln>
            <a:noFill/>
          </a:ln>
        </p:spPr>
      </p:pic>
      <p:sp>
        <p:nvSpPr>
          <p:cNvPr id="2" name="TextBox 1">
            <a:extLst>
              <a:ext uri="{FF2B5EF4-FFF2-40B4-BE49-F238E27FC236}">
                <a16:creationId xmlns:a16="http://schemas.microsoft.com/office/drawing/2014/main" xmlns="" id="{C45A69F8-E444-4E1F-BD23-E59C370985F2}"/>
              </a:ext>
            </a:extLst>
          </p:cNvPr>
          <p:cNvSpPr txBox="1"/>
          <p:nvPr/>
        </p:nvSpPr>
        <p:spPr>
          <a:xfrm>
            <a:off x="1039601" y="1390148"/>
            <a:ext cx="4367590" cy="307777"/>
          </a:xfrm>
          <a:prstGeom prst="rect">
            <a:avLst/>
          </a:prstGeom>
          <a:noFill/>
        </p:spPr>
        <p:txBody>
          <a:bodyPr wrap="square" rtlCol="0">
            <a:spAutoFit/>
          </a:bodyPr>
          <a:lstStyle/>
          <a:p>
            <a:pPr algn="ctr"/>
            <a:r>
              <a:rPr lang="en-IN" dirty="0"/>
              <a:t>UNDER THE GUIDENCE </a:t>
            </a:r>
            <a:r>
              <a:rPr lang="en-IN" dirty="0" smtClean="0"/>
              <a:t>OF:DINESH BEHERA </a:t>
            </a:r>
            <a:endParaRPr lang="en-IN" dirty="0"/>
          </a:p>
        </p:txBody>
      </p:sp>
      <p:sp>
        <p:nvSpPr>
          <p:cNvPr id="3" name="TextBox 2">
            <a:extLst>
              <a:ext uri="{FF2B5EF4-FFF2-40B4-BE49-F238E27FC236}">
                <a16:creationId xmlns:a16="http://schemas.microsoft.com/office/drawing/2014/main" xmlns="" id="{BDB84152-3E09-4AB5-ABF0-E158FDD459F3}"/>
              </a:ext>
            </a:extLst>
          </p:cNvPr>
          <p:cNvSpPr txBox="1"/>
          <p:nvPr/>
        </p:nvSpPr>
        <p:spPr>
          <a:xfrm>
            <a:off x="602166" y="1895707"/>
            <a:ext cx="2621230" cy="1384995"/>
          </a:xfrm>
          <a:prstGeom prst="rect">
            <a:avLst/>
          </a:prstGeom>
          <a:noFill/>
        </p:spPr>
        <p:txBody>
          <a:bodyPr wrap="none" rtlCol="0">
            <a:spAutoFit/>
          </a:bodyPr>
          <a:lstStyle/>
          <a:p>
            <a:endParaRPr lang="en-IN" dirty="0"/>
          </a:p>
          <a:p>
            <a:r>
              <a:rPr lang="en-IN" dirty="0"/>
              <a:t>TRIBE MEMBERS </a:t>
            </a:r>
            <a:r>
              <a:rPr lang="en-IN" dirty="0" smtClean="0"/>
              <a:t>NAMES:-</a:t>
            </a:r>
          </a:p>
          <a:p>
            <a:endParaRPr lang="en-IN" dirty="0"/>
          </a:p>
          <a:p>
            <a:r>
              <a:rPr lang="en-IN" dirty="0" smtClean="0"/>
              <a:t>1. ABHIJEET </a:t>
            </a:r>
            <a:r>
              <a:rPr lang="en-IN" dirty="0"/>
              <a:t>MAHINDRAKAR</a:t>
            </a:r>
          </a:p>
          <a:p>
            <a:r>
              <a:rPr lang="en-IN" dirty="0" smtClean="0"/>
              <a:t>2. RITUPRIYA</a:t>
            </a:r>
            <a:endParaRPr lang="en-IN" dirty="0"/>
          </a:p>
          <a:p>
            <a:r>
              <a:rPr lang="en-IN" dirty="0" smtClean="0"/>
              <a:t>3. SALOMY</a:t>
            </a: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15" name="Subtitle 14">
            <a:extLst>
              <a:ext uri="{FF2B5EF4-FFF2-40B4-BE49-F238E27FC236}">
                <a16:creationId xmlns:a16="http://schemas.microsoft.com/office/drawing/2014/main" xmlns="" id="{A133D06C-8A24-4C23-A022-FFFBA8022D82}"/>
              </a:ext>
            </a:extLst>
          </p:cNvPr>
          <p:cNvSpPr>
            <a:spLocks noGrp="1"/>
          </p:cNvSpPr>
          <p:nvPr>
            <p:ph type="subTitle" idx="1"/>
          </p:nvPr>
        </p:nvSpPr>
        <p:spPr>
          <a:xfrm>
            <a:off x="552903" y="874014"/>
            <a:ext cx="6636174" cy="3981765"/>
          </a:xfrm>
        </p:spPr>
        <p:txBody>
          <a:bodyPr/>
          <a:lstStyle/>
          <a:p>
            <a:pPr>
              <a:buFont typeface="Wingdings" pitchFamily="2" charset="2"/>
              <a:buChar char="Ø"/>
            </a:pPr>
            <a:r>
              <a:rPr lang="en-US" sz="1400" dirty="0">
                <a:solidFill>
                  <a:srgbClr val="202020"/>
                </a:solidFill>
                <a:effectLst/>
                <a:latin typeface="Arial Narrow" pitchFamily="34" charset="0"/>
                <a:ea typeface="Times New Roman" panose="02020603050405020304" pitchFamily="18" charset="0"/>
                <a:cs typeface="Mangal" panose="020B0502040204020203" pitchFamily="18" charset="0"/>
              </a:rPr>
              <a:t> </a:t>
            </a:r>
            <a:r>
              <a:rPr lang="en-US" sz="1400" dirty="0" smtClean="0">
                <a:solidFill>
                  <a:srgbClr val="202020"/>
                </a:solidFill>
                <a:effectLst/>
                <a:latin typeface="Times New Roman" pitchFamily="18" charset="0"/>
                <a:ea typeface="Times New Roman" panose="02020603050405020304" pitchFamily="18" charset="0"/>
                <a:cs typeface="Times New Roman" pitchFamily="18" charset="0"/>
              </a:rPr>
              <a:t>The </a:t>
            </a:r>
            <a:r>
              <a:rPr lang="en-US" sz="1400" dirty="0">
                <a:solidFill>
                  <a:srgbClr val="202020"/>
                </a:solidFill>
                <a:effectLst/>
                <a:latin typeface="Times New Roman" pitchFamily="18" charset="0"/>
                <a:ea typeface="Times New Roman" panose="02020603050405020304" pitchFamily="18" charset="0"/>
                <a:cs typeface="Times New Roman" pitchFamily="18" charset="0"/>
              </a:rPr>
              <a:t>novel coronavirus (COVID-19) was widely reported to have first been detected in Wuhan (Hebei province, China) in December 2019. After the initial outbreak, COVID-19 continued to spread to all provinces in China and very quickly spread to other countries within and outside of Asia. </a:t>
            </a:r>
          </a:p>
          <a:p>
            <a:endParaRPr lang="en-US" sz="1400" dirty="0">
              <a:solidFill>
                <a:srgbClr val="202020"/>
              </a:solidFill>
              <a:effectLst/>
              <a:latin typeface="Times New Roman" pitchFamily="18" charset="0"/>
              <a:ea typeface="Times New Roman" panose="02020603050405020304" pitchFamily="18" charset="0"/>
              <a:cs typeface="Times New Roman" pitchFamily="18" charset="0"/>
            </a:endParaRPr>
          </a:p>
          <a:p>
            <a:pPr>
              <a:buFont typeface="Wingdings" pitchFamily="2" charset="2"/>
              <a:buChar char="Ø"/>
            </a:pPr>
            <a:r>
              <a:rPr lang="en-US" sz="1400" dirty="0">
                <a:solidFill>
                  <a:srgbClr val="202020"/>
                </a:solidFill>
                <a:latin typeface="Times New Roman" pitchFamily="18" charset="0"/>
                <a:ea typeface="Times New Roman" panose="02020603050405020304" pitchFamily="18" charset="0"/>
                <a:cs typeface="Times New Roman" pitchFamily="18" charset="0"/>
              </a:rPr>
              <a:t> </a:t>
            </a:r>
            <a:r>
              <a:rPr lang="en-US" sz="1400" dirty="0" smtClean="0">
                <a:solidFill>
                  <a:srgbClr val="202020"/>
                </a:solidFill>
                <a:effectLst/>
                <a:latin typeface="Times New Roman" pitchFamily="18" charset="0"/>
                <a:ea typeface="Times New Roman" panose="02020603050405020304" pitchFamily="18" charset="0"/>
                <a:cs typeface="Times New Roman" pitchFamily="18" charset="0"/>
              </a:rPr>
              <a:t>Analyses </a:t>
            </a:r>
            <a:r>
              <a:rPr lang="en-US" sz="1400" dirty="0">
                <a:solidFill>
                  <a:srgbClr val="202020"/>
                </a:solidFill>
                <a:effectLst/>
                <a:latin typeface="Times New Roman" pitchFamily="18" charset="0"/>
                <a:ea typeface="Times New Roman" panose="02020603050405020304" pitchFamily="18" charset="0"/>
                <a:cs typeface="Times New Roman" pitchFamily="18" charset="0"/>
              </a:rPr>
              <a:t>on North and South America have also used similar classical methods, for example model the progression of the outbreak in the United States until the end of </a:t>
            </a:r>
            <a:r>
              <a:rPr lang="en-US" sz="1400" dirty="0" smtClean="0">
                <a:solidFill>
                  <a:srgbClr val="202020"/>
                </a:solidFill>
                <a:effectLst/>
                <a:latin typeface="Times New Roman" pitchFamily="18" charset="0"/>
                <a:ea typeface="Times New Roman" panose="02020603050405020304" pitchFamily="18" charset="0"/>
                <a:cs typeface="Times New Roman" pitchFamily="18" charset="0"/>
              </a:rPr>
              <a:t>pandemic.</a:t>
            </a:r>
          </a:p>
          <a:p>
            <a:pPr>
              <a:buFont typeface="Wingdings" pitchFamily="2" charset="2"/>
              <a:buChar char="Ø"/>
            </a:pPr>
            <a:endParaRPr lang="en-US" sz="1400" dirty="0" smtClean="0">
              <a:solidFill>
                <a:srgbClr val="202020"/>
              </a:solidFill>
              <a:latin typeface="Times New Roman" pitchFamily="18" charset="0"/>
              <a:ea typeface="Times New Roman" panose="02020603050405020304" pitchFamily="18" charset="0"/>
              <a:cs typeface="Times New Roman" pitchFamily="18" charset="0"/>
            </a:endParaRPr>
          </a:p>
          <a:p>
            <a:pPr>
              <a:buFont typeface="Wingdings" pitchFamily="2" charset="2"/>
              <a:buChar char="Ø"/>
            </a:pPr>
            <a:r>
              <a:rPr lang="en-US" sz="1400" dirty="0" smtClean="0">
                <a:solidFill>
                  <a:srgbClr val="202020"/>
                </a:solidFill>
                <a:effectLst/>
                <a:latin typeface="Times New Roman" pitchFamily="18" charset="0"/>
                <a:ea typeface="Times New Roman" panose="02020603050405020304" pitchFamily="18" charset="0"/>
                <a:cs typeface="Times New Roman" pitchFamily="18" charset="0"/>
              </a:rPr>
              <a:t>However</a:t>
            </a:r>
            <a:r>
              <a:rPr lang="en-US" sz="1400" dirty="0">
                <a:solidFill>
                  <a:srgbClr val="202020"/>
                </a:solidFill>
                <a:effectLst/>
                <a:latin typeface="Times New Roman" pitchFamily="18" charset="0"/>
                <a:ea typeface="Times New Roman" panose="02020603050405020304" pitchFamily="18" charset="0"/>
                <a:cs typeface="Times New Roman" pitchFamily="18" charset="0"/>
              </a:rPr>
              <a:t>, other studies include </a:t>
            </a:r>
            <a:r>
              <a:rPr lang="en-IN" sz="1400" dirty="0">
                <a:solidFill>
                  <a:srgbClr val="202020"/>
                </a:solidFill>
                <a:effectLst/>
                <a:latin typeface="Times New Roman" pitchFamily="18" charset="0"/>
                <a:ea typeface="Times New Roman" panose="02020603050405020304" pitchFamily="18" charset="0"/>
                <a:cs typeface="Times New Roman" pitchFamily="18" charset="0"/>
              </a:rPr>
              <a:t>: analysis of the spatial variability of the incidence in the United States using spatial lag and error models, and geographically weighted regression estimation of the number of deaths in the United States using a modified logistic fault-dependent detection </a:t>
            </a:r>
            <a:r>
              <a:rPr lang="en-IN" sz="1400" dirty="0" smtClean="0">
                <a:solidFill>
                  <a:srgbClr val="202020"/>
                </a:solidFill>
                <a:effectLst/>
                <a:latin typeface="Times New Roman" pitchFamily="18" charset="0"/>
                <a:ea typeface="Times New Roman" panose="02020603050405020304" pitchFamily="18" charset="0"/>
                <a:cs typeface="Times New Roman" pitchFamily="18" charset="0"/>
              </a:rPr>
              <a:t>model.</a:t>
            </a:r>
          </a:p>
          <a:p>
            <a:r>
              <a:rPr lang="en-IN" sz="1400" dirty="0" smtClean="0">
                <a:solidFill>
                  <a:srgbClr val="202020"/>
                </a:solidFill>
                <a:effectLst/>
                <a:latin typeface="Times New Roman" pitchFamily="18" charset="0"/>
                <a:ea typeface="Times New Roman" panose="02020603050405020304" pitchFamily="18" charset="0"/>
                <a:cs typeface="Times New Roman" pitchFamily="18" charset="0"/>
              </a:rPr>
              <a:t> </a:t>
            </a:r>
          </a:p>
          <a:p>
            <a:pPr>
              <a:buFont typeface="Wingdings" pitchFamily="2" charset="2"/>
              <a:buChar char="Ø"/>
            </a:pPr>
            <a:r>
              <a:rPr lang="en-IN" sz="1400" dirty="0" smtClean="0">
                <a:solidFill>
                  <a:srgbClr val="202020"/>
                </a:solidFill>
                <a:latin typeface="Times New Roman" pitchFamily="18" charset="0"/>
                <a:ea typeface="Times New Roman" panose="02020603050405020304" pitchFamily="18" charset="0"/>
                <a:cs typeface="Times New Roman" pitchFamily="18" charset="0"/>
              </a:rPr>
              <a:t>It </a:t>
            </a:r>
            <a:r>
              <a:rPr lang="en-IN" sz="1400" dirty="0" smtClean="0">
                <a:solidFill>
                  <a:srgbClr val="202020"/>
                </a:solidFill>
                <a:effectLst/>
                <a:latin typeface="Times New Roman" pitchFamily="18" charset="0"/>
                <a:ea typeface="Times New Roman" panose="02020603050405020304" pitchFamily="18" charset="0"/>
                <a:cs typeface="Times New Roman" pitchFamily="18" charset="0"/>
              </a:rPr>
              <a:t>estimates prevalence </a:t>
            </a:r>
            <a:r>
              <a:rPr lang="en-IN" sz="1400" dirty="0">
                <a:solidFill>
                  <a:srgbClr val="202020"/>
                </a:solidFill>
                <a:effectLst/>
                <a:latin typeface="Times New Roman" pitchFamily="18" charset="0"/>
                <a:ea typeface="Times New Roman" panose="02020603050405020304" pitchFamily="18" charset="0"/>
                <a:cs typeface="Times New Roman" pitchFamily="18" charset="0"/>
              </a:rPr>
              <a:t>and infection rates across different states in the United States using a sample selection model  investigating the relationship between social media communication and the incidence in Colombia using non-linear regression models.</a:t>
            </a:r>
            <a:endParaRPr lang="en-IN" sz="1400" dirty="0">
              <a:effectLst/>
              <a:latin typeface="Times New Roman" pitchFamily="18" charset="0"/>
              <a:ea typeface="Times New Roman" panose="02020603050405020304" pitchFamily="18" charset="0"/>
              <a:cs typeface="Times New Roman" pitchFamily="18" charset="0"/>
            </a:endParaRPr>
          </a:p>
          <a:p>
            <a:endParaRPr lang="en-IN" sz="1200" dirty="0"/>
          </a:p>
        </p:txBody>
      </p:sp>
      <p:sp>
        <p:nvSpPr>
          <p:cNvPr id="581" name="Google Shape;581;p51"/>
          <p:cNvSpPr txBox="1">
            <a:spLocks noGrp="1"/>
          </p:cNvSpPr>
          <p:nvPr>
            <p:ph type="title"/>
          </p:nvPr>
        </p:nvSpPr>
        <p:spPr>
          <a:xfrm>
            <a:off x="720000" y="423746"/>
            <a:ext cx="4263300" cy="5278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u="sng" dirty="0"/>
              <a:t>INTRODUCTION</a:t>
            </a:r>
            <a:endParaRPr sz="2800" u="sng" dirty="0"/>
          </a:p>
        </p:txBody>
      </p:sp>
      <p:sp>
        <p:nvSpPr>
          <p:cNvPr id="596" name="Google Shape;596;p51"/>
          <p:cNvSpPr/>
          <p:nvPr/>
        </p:nvSpPr>
        <p:spPr>
          <a:xfrm>
            <a:off x="7742547" y="1402928"/>
            <a:ext cx="861900" cy="86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51"/>
          <p:cNvSpPr/>
          <p:nvPr/>
        </p:nvSpPr>
        <p:spPr>
          <a:xfrm rot="10800000">
            <a:off x="8336450" y="2018589"/>
            <a:ext cx="10074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98" name="Google Shape;598;p51"/>
          <p:cNvPicPr preferRelativeResize="0"/>
          <p:nvPr/>
        </p:nvPicPr>
        <p:blipFill>
          <a:blip r:embed="rId3">
            <a:alphaModFix/>
          </a:blip>
          <a:stretch>
            <a:fillRect/>
          </a:stretch>
        </p:blipFill>
        <p:spPr>
          <a:xfrm rot="5400000">
            <a:off x="7422547" y="3309650"/>
            <a:ext cx="1258349" cy="1339350"/>
          </a:xfrm>
          <a:prstGeom prst="rect">
            <a:avLst/>
          </a:prstGeom>
          <a:noFill/>
          <a:ln>
            <a:noFill/>
          </a:ln>
        </p:spPr>
      </p:pic>
      <p:sp>
        <p:nvSpPr>
          <p:cNvPr id="599" name="Google Shape;599;p51"/>
          <p:cNvSpPr/>
          <p:nvPr/>
        </p:nvSpPr>
        <p:spPr>
          <a:xfrm>
            <a:off x="-213870" y="357434"/>
            <a:ext cx="1005840" cy="129849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00" name="Google Shape;600;p51"/>
          <p:cNvPicPr preferRelativeResize="0"/>
          <p:nvPr/>
        </p:nvPicPr>
        <p:blipFill>
          <a:blip r:embed="rId4">
            <a:alphaModFix/>
          </a:blip>
          <a:stretch>
            <a:fillRect/>
          </a:stretch>
        </p:blipFill>
        <p:spPr>
          <a:xfrm>
            <a:off x="-141900" y="1131047"/>
            <a:ext cx="861900" cy="889752"/>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4" name="Google Shape;624;p53"/>
          <p:cNvSpPr/>
          <p:nvPr/>
        </p:nvSpPr>
        <p:spPr>
          <a:xfrm rot="-5400000" flipH="1">
            <a:off x="22489" y="4313077"/>
            <a:ext cx="625568" cy="67054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53"/>
          <p:cNvSpPr/>
          <p:nvPr/>
        </p:nvSpPr>
        <p:spPr>
          <a:xfrm>
            <a:off x="8755875" y="2269050"/>
            <a:ext cx="479700" cy="237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26" name="Google Shape;626;p53"/>
          <p:cNvPicPr preferRelativeResize="0"/>
          <p:nvPr/>
        </p:nvPicPr>
        <p:blipFill>
          <a:blip r:embed="rId3">
            <a:alphaModFix/>
          </a:blip>
          <a:stretch>
            <a:fillRect/>
          </a:stretch>
        </p:blipFill>
        <p:spPr>
          <a:xfrm>
            <a:off x="8198975" y="1777571"/>
            <a:ext cx="830725" cy="823903"/>
          </a:xfrm>
          <a:prstGeom prst="rect">
            <a:avLst/>
          </a:prstGeom>
          <a:noFill/>
          <a:ln>
            <a:noFill/>
          </a:ln>
        </p:spPr>
      </p:pic>
      <p:pic>
        <p:nvPicPr>
          <p:cNvPr id="627" name="Google Shape;627;p53"/>
          <p:cNvPicPr preferRelativeResize="0"/>
          <p:nvPr/>
        </p:nvPicPr>
        <p:blipFill>
          <a:blip r:embed="rId4">
            <a:alphaModFix/>
          </a:blip>
          <a:stretch>
            <a:fillRect/>
          </a:stretch>
        </p:blipFill>
        <p:spPr>
          <a:xfrm flipH="1">
            <a:off x="-58052" y="3988077"/>
            <a:ext cx="786597" cy="625568"/>
          </a:xfrm>
          <a:prstGeom prst="rect">
            <a:avLst/>
          </a:prstGeom>
          <a:noFill/>
          <a:ln>
            <a:noFill/>
          </a:ln>
        </p:spPr>
      </p:pic>
      <p:sp>
        <p:nvSpPr>
          <p:cNvPr id="5" name="Title 4">
            <a:extLst>
              <a:ext uri="{FF2B5EF4-FFF2-40B4-BE49-F238E27FC236}">
                <a16:creationId xmlns:a16="http://schemas.microsoft.com/office/drawing/2014/main" xmlns="" id="{B3984632-A5A7-4E54-976B-B49DFDC7CFC7}"/>
              </a:ext>
            </a:extLst>
          </p:cNvPr>
          <p:cNvSpPr>
            <a:spLocks noGrp="1"/>
          </p:cNvSpPr>
          <p:nvPr>
            <p:ph type="title"/>
          </p:nvPr>
        </p:nvSpPr>
        <p:spPr>
          <a:xfrm>
            <a:off x="725213" y="630620"/>
            <a:ext cx="7484271" cy="4298731"/>
          </a:xfrm>
        </p:spPr>
        <p:txBody>
          <a:bodyPr/>
          <a:lstStyle/>
          <a:p>
            <a:pPr>
              <a:lnSpc>
                <a:spcPct val="150000"/>
              </a:lnSpc>
              <a:spcAft>
                <a:spcPts val="1350"/>
              </a:spcAft>
            </a:pPr>
            <a:r>
              <a:rPr lang="en-IN" sz="1400" b="0" dirty="0" smtClean="0">
                <a:solidFill>
                  <a:srgbClr val="202020"/>
                </a:solidFill>
                <a:latin typeface="Times New Roman" pitchFamily="18" charset="0"/>
                <a:ea typeface="Times New Roman" panose="02020603050405020304" pitchFamily="18" charset="0"/>
                <a:cs typeface="Times New Roman" pitchFamily="18" charset="0"/>
              </a:rPr>
              <a:t> </a:t>
            </a:r>
            <a:r>
              <a:rPr lang="en-IN" sz="1400" b="0" dirty="0" smtClean="0">
                <a:solidFill>
                  <a:srgbClr val="202020"/>
                </a:solidFill>
                <a:effectLst/>
                <a:latin typeface="Times New Roman" pitchFamily="18" charset="0"/>
                <a:ea typeface="Times New Roman" panose="02020603050405020304" pitchFamily="18" charset="0"/>
                <a:cs typeface="Times New Roman" pitchFamily="18" charset="0"/>
              </a:rPr>
              <a:t/>
            </a:r>
            <a:br>
              <a:rPr lang="en-IN"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IN" sz="1400" b="0" dirty="0" smtClean="0">
                <a:solidFill>
                  <a:srgbClr val="202020"/>
                </a:solidFill>
                <a:effectLst/>
                <a:latin typeface="Times New Roman" pitchFamily="18" charset="0"/>
                <a:ea typeface="Times New Roman" panose="02020603050405020304" pitchFamily="18" charset="0"/>
                <a:cs typeface="Times New Roman" pitchFamily="18" charset="0"/>
              </a:rPr>
              <a:t>However</a:t>
            </a:r>
            <a:r>
              <a:rPr lang="en-IN" sz="1400" b="0" dirty="0">
                <a:solidFill>
                  <a:srgbClr val="202020"/>
                </a:solidFill>
                <a:effectLst/>
                <a:latin typeface="Times New Roman" pitchFamily="18" charset="0"/>
                <a:ea typeface="Times New Roman" panose="02020603050405020304" pitchFamily="18" charset="0"/>
                <a:cs typeface="Times New Roman" pitchFamily="18" charset="0"/>
              </a:rPr>
              <a:t>, societal issues have been exacerbated note that the reduction in the labour force that has resulted from controlling for COVID-19 has affected ethnic minorities and women most significantly. </a:t>
            </a:r>
            <a:r>
              <a:rPr lang="en-IN" sz="1400" b="0" dirty="0" smtClean="0">
                <a:solidFill>
                  <a:srgbClr val="202020"/>
                </a:solidFill>
                <a:effectLst/>
                <a:latin typeface="Times New Roman" pitchFamily="18" charset="0"/>
                <a:ea typeface="Times New Roman" panose="02020603050405020304" pitchFamily="18" charset="0"/>
                <a:cs typeface="Times New Roman" pitchFamily="18" charset="0"/>
              </a:rPr>
              <a:t/>
            </a:r>
            <a:br>
              <a:rPr lang="en-IN"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IN" sz="1400" b="0" dirty="0">
                <a:solidFill>
                  <a:srgbClr val="202020"/>
                </a:solidFill>
                <a:effectLst/>
                <a:latin typeface="Times New Roman" pitchFamily="18" charset="0"/>
                <a:ea typeface="Times New Roman" panose="02020603050405020304" pitchFamily="18" charset="0"/>
                <a:cs typeface="Times New Roman" pitchFamily="18" charset="0"/>
              </a:rPr>
              <a:t/>
            </a:r>
            <a:br>
              <a:rPr lang="en-IN" sz="1400" b="0" dirty="0">
                <a:solidFill>
                  <a:srgbClr val="202020"/>
                </a:solidFill>
                <a:effectLst/>
                <a:latin typeface="Times New Roman" pitchFamily="18" charset="0"/>
                <a:ea typeface="Times New Roman" panose="02020603050405020304" pitchFamily="18" charset="0"/>
                <a:cs typeface="Times New Roman" pitchFamily="18" charset="0"/>
              </a:rPr>
            </a:b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As </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a result of this on going pandemic, new results and reports are being produced and published daily. Thus, our motivation stems from wanting to contribute to the statistical analysis of the incidence of COVID-19 in Italy and Spain, where the literature is limited.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
            </a:r>
            <a:b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US" sz="1400" u="sng" dirty="0" smtClean="0">
                <a:solidFill>
                  <a:srgbClr val="202020"/>
                </a:solidFill>
                <a:effectLst/>
                <a:latin typeface="Times New Roman" pitchFamily="18" charset="0"/>
                <a:ea typeface="Times New Roman" panose="02020603050405020304" pitchFamily="18" charset="0"/>
                <a:cs typeface="Times New Roman" pitchFamily="18" charset="0"/>
              </a:rPr>
              <a:t>The </a:t>
            </a:r>
            <a:r>
              <a:rPr lang="en-US" sz="1400" u="sng" dirty="0">
                <a:solidFill>
                  <a:srgbClr val="202020"/>
                </a:solidFill>
                <a:effectLst/>
                <a:latin typeface="Times New Roman" pitchFamily="18" charset="0"/>
                <a:ea typeface="Times New Roman" panose="02020603050405020304" pitchFamily="18" charset="0"/>
                <a:cs typeface="Times New Roman" pitchFamily="18" charset="0"/>
              </a:rPr>
              <a:t>main contributions of this paper are:</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
            </a:r>
            <a:b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i</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To </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model the incidence of COVID-19 in Italy and Spain using simple mathematical models in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epidemiology.</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
            </a:r>
            <a:b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ii</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To </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provide estimates of basic measures of the infectiousness and severity of COVID-19 in Italy and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Spain</a:t>
            </a:r>
            <a:r>
              <a:rPr lang="en-US" sz="1400" b="0" dirty="0">
                <a:solidFill>
                  <a:srgbClr val="202020"/>
                </a:solidFill>
                <a:latin typeface="Times New Roman" pitchFamily="18" charset="0"/>
                <a:ea typeface="Times New Roman" panose="02020603050405020304" pitchFamily="18" charset="0"/>
                <a:cs typeface="Times New Roman" pitchFamily="18" charset="0"/>
              </a:rPr>
              <a:t>.</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
            </a:r>
            <a:b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iii</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To </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investigate the predictive ability of simple mathematical models and provide simple forecasts for the future incidence of COVID-19 in Italy and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Spain.</a:t>
            </a:r>
            <a:r>
              <a:rPr lang="en-IN" sz="1400" b="0" dirty="0">
                <a:effectLst/>
                <a:latin typeface="Times New Roman" pitchFamily="18" charset="0"/>
                <a:ea typeface="Times New Roman" panose="02020603050405020304" pitchFamily="18" charset="0"/>
                <a:cs typeface="Times New Roman" pitchFamily="18" charset="0"/>
              </a:rPr>
              <a:t/>
            </a:r>
            <a:br>
              <a:rPr lang="en-IN" sz="1400" b="0" dirty="0">
                <a:effectLst/>
                <a:latin typeface="Times New Roman" pitchFamily="18" charset="0"/>
                <a:ea typeface="Times New Roman" panose="02020603050405020304" pitchFamily="18" charset="0"/>
                <a:cs typeface="Times New Roman" pitchFamily="18" charset="0"/>
              </a:rPr>
            </a:br>
            <a:endParaRPr lang="en-IN" sz="1400" b="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6"/>
          <p:cNvSpPr txBox="1">
            <a:spLocks noGrp="1"/>
          </p:cNvSpPr>
          <p:nvPr>
            <p:ph type="title"/>
          </p:nvPr>
        </p:nvSpPr>
        <p:spPr>
          <a:xfrm>
            <a:off x="289932" y="141250"/>
            <a:ext cx="2958791" cy="4153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u="sng" dirty="0"/>
              <a:t>OBJECTIVES</a:t>
            </a:r>
            <a:endParaRPr sz="2400" u="sng" dirty="0"/>
          </a:p>
        </p:txBody>
      </p:sp>
      <p:sp>
        <p:nvSpPr>
          <p:cNvPr id="736" name="Google Shape;736;p56"/>
          <p:cNvSpPr/>
          <p:nvPr/>
        </p:nvSpPr>
        <p:spPr>
          <a:xfrm>
            <a:off x="8785850" y="1367875"/>
            <a:ext cx="415500" cy="30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37" name="Google Shape;737;p56"/>
          <p:cNvPicPr preferRelativeResize="0"/>
          <p:nvPr/>
        </p:nvPicPr>
        <p:blipFill>
          <a:blip r:embed="rId3">
            <a:alphaModFix/>
          </a:blip>
          <a:stretch>
            <a:fillRect/>
          </a:stretch>
        </p:blipFill>
        <p:spPr>
          <a:xfrm>
            <a:off x="8550378" y="882937"/>
            <a:ext cx="706749" cy="703800"/>
          </a:xfrm>
          <a:prstGeom prst="rect">
            <a:avLst/>
          </a:prstGeom>
          <a:noFill/>
          <a:ln>
            <a:noFill/>
          </a:ln>
        </p:spPr>
      </p:pic>
      <p:sp>
        <p:nvSpPr>
          <p:cNvPr id="2" name="Oval 1">
            <a:extLst>
              <a:ext uri="{FF2B5EF4-FFF2-40B4-BE49-F238E27FC236}">
                <a16:creationId xmlns:a16="http://schemas.microsoft.com/office/drawing/2014/main" xmlns="" id="{497DADFD-193C-4C73-80E9-FD6EF01E8116}"/>
              </a:ext>
            </a:extLst>
          </p:cNvPr>
          <p:cNvSpPr/>
          <p:nvPr/>
        </p:nvSpPr>
        <p:spPr>
          <a:xfrm>
            <a:off x="3551100" y="2028828"/>
            <a:ext cx="2008221" cy="135301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xmlns="" id="{5F5217DB-E002-4B8A-B602-D3C65A6F9844}"/>
              </a:ext>
            </a:extLst>
          </p:cNvPr>
          <p:cNvSpPr txBox="1"/>
          <p:nvPr/>
        </p:nvSpPr>
        <p:spPr>
          <a:xfrm>
            <a:off x="3899365" y="2021107"/>
            <a:ext cx="1271239" cy="954107"/>
          </a:xfrm>
          <a:prstGeom prst="rect">
            <a:avLst/>
          </a:prstGeom>
          <a:noFill/>
        </p:spPr>
        <p:txBody>
          <a:bodyPr wrap="square" rtlCol="0">
            <a:spAutoFit/>
          </a:bodyPr>
          <a:lstStyle/>
          <a:p>
            <a:pPr algn="ctr"/>
            <a:r>
              <a:rPr lang="en-IN" dirty="0"/>
              <a:t>Data visualization of covid 19 infection</a:t>
            </a:r>
          </a:p>
        </p:txBody>
      </p:sp>
      <p:pic>
        <p:nvPicPr>
          <p:cNvPr id="73" name="Google Shape;737;p56">
            <a:extLst>
              <a:ext uri="{FF2B5EF4-FFF2-40B4-BE49-F238E27FC236}">
                <a16:creationId xmlns:a16="http://schemas.microsoft.com/office/drawing/2014/main" xmlns="" id="{3FAB3687-8938-4FEC-BF59-468F26314C12}"/>
              </a:ext>
            </a:extLst>
          </p:cNvPr>
          <p:cNvPicPr preferRelativeResize="0"/>
          <p:nvPr/>
        </p:nvPicPr>
        <p:blipFill>
          <a:blip r:embed="rId3">
            <a:alphaModFix/>
          </a:blip>
          <a:stretch>
            <a:fillRect/>
          </a:stretch>
        </p:blipFill>
        <p:spPr>
          <a:xfrm>
            <a:off x="8640225" y="4086774"/>
            <a:ext cx="706749" cy="1056725"/>
          </a:xfrm>
          <a:prstGeom prst="rect">
            <a:avLst/>
          </a:prstGeom>
          <a:noFill/>
          <a:ln>
            <a:noFill/>
          </a:ln>
        </p:spPr>
      </p:pic>
      <p:sp>
        <p:nvSpPr>
          <p:cNvPr id="5" name="Oval 4">
            <a:extLst>
              <a:ext uri="{FF2B5EF4-FFF2-40B4-BE49-F238E27FC236}">
                <a16:creationId xmlns:a16="http://schemas.microsoft.com/office/drawing/2014/main" xmlns="" id="{CE70797D-DE1F-4CD1-9B61-9C3D6970F8F5}"/>
              </a:ext>
            </a:extLst>
          </p:cNvPr>
          <p:cNvSpPr/>
          <p:nvPr/>
        </p:nvSpPr>
        <p:spPr>
          <a:xfrm>
            <a:off x="6133698" y="2749706"/>
            <a:ext cx="2360903" cy="18371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2540" lvl="0" algn="just">
              <a:lnSpc>
                <a:spcPct val="150000"/>
              </a:lnSpc>
              <a:spcAft>
                <a:spcPts val="600"/>
              </a:spcAft>
              <a:tabLst>
                <a:tab pos="3476625" algn="l"/>
              </a:tabLst>
            </a:pPr>
            <a:r>
              <a:rPr lang="en-US" sz="1000" b="1" dirty="0">
                <a:solidFill>
                  <a:schemeClr val="tx1"/>
                </a:solidFill>
                <a:latin typeface="Times New Roman" panose="02020603050405020304" pitchFamily="18" charset="0"/>
                <a:ea typeface="Times New Roman" panose="02020603050405020304" pitchFamily="18" charset="0"/>
                <a:cs typeface="Mangal" panose="020B0502040204020203" pitchFamily="18" charset="0"/>
              </a:rPr>
              <a:t>A</a:t>
            </a:r>
            <a:r>
              <a:rPr lang="en-US" sz="1000" b="1" dirty="0" smtClean="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ct </a:t>
            </a:r>
            <a:r>
              <a:rPr lang="en-US" sz="10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aim to get the information of covid cases </a:t>
            </a:r>
            <a:r>
              <a:rPr lang="en-US" sz="1000" b="1" dirty="0" smtClean="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across </a:t>
            </a:r>
            <a:r>
              <a:rPr lang="en-US" sz="10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the world in the simple graphical formats</a:t>
            </a:r>
            <a:r>
              <a:rPr lang="en-US" sz="100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6" name="Oval 5">
            <a:extLst>
              <a:ext uri="{FF2B5EF4-FFF2-40B4-BE49-F238E27FC236}">
                <a16:creationId xmlns:a16="http://schemas.microsoft.com/office/drawing/2014/main" xmlns="" id="{FAACFF75-8E98-4B18-B2A6-108E76CC7045}"/>
              </a:ext>
            </a:extLst>
          </p:cNvPr>
          <p:cNvSpPr/>
          <p:nvPr/>
        </p:nvSpPr>
        <p:spPr>
          <a:xfrm>
            <a:off x="223025" y="732039"/>
            <a:ext cx="2958791" cy="1839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Aft>
                <a:spcPts val="675"/>
              </a:spcAft>
            </a:pPr>
            <a:r>
              <a:rPr lang="en-US" sz="8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It enables public health personnel to track the disease spread, vaccination, and adverse events across different sub-populations [. It also allows researchers to gain new insights, and to scrutinize the data to understand the rationale behind the policies put forth by the government</a:t>
            </a:r>
            <a:r>
              <a:rPr lang="en-US" sz="9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a:t>
            </a:r>
            <a:endParaRPr lang="en-IN" sz="900" b="1" dirty="0">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7" name="Oval 6">
            <a:extLst>
              <a:ext uri="{FF2B5EF4-FFF2-40B4-BE49-F238E27FC236}">
                <a16:creationId xmlns:a16="http://schemas.microsoft.com/office/drawing/2014/main" xmlns="" id="{F3FBC23A-E67F-4969-874F-2000D08CF0FF}"/>
              </a:ext>
            </a:extLst>
          </p:cNvPr>
          <p:cNvSpPr/>
          <p:nvPr/>
        </p:nvSpPr>
        <p:spPr>
          <a:xfrm>
            <a:off x="223025" y="2903274"/>
            <a:ext cx="2725329" cy="1839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2540" lvl="0" algn="just">
              <a:lnSpc>
                <a:spcPct val="150000"/>
              </a:lnSpc>
              <a:spcAft>
                <a:spcPts val="600"/>
              </a:spcAft>
              <a:tabLst>
                <a:tab pos="3476625" algn="l"/>
              </a:tabLst>
            </a:pPr>
            <a:r>
              <a:rPr lang="en-US" sz="9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This project aim  analyze data on the number of infected people in each Indian state (restricted to only those states with enough data for prediction</a:t>
            </a:r>
            <a:r>
              <a:rPr lang="en-US" sz="1400" dirty="0">
                <a:solidFill>
                  <a:srgbClr val="212121"/>
                </a:solidFill>
                <a:effectLst/>
                <a:latin typeface="Times New Roman" panose="02020603050405020304" pitchFamily="18" charset="0"/>
                <a:ea typeface="Times New Roman" panose="02020603050405020304" pitchFamily="18" charset="0"/>
                <a:cs typeface="Mangal" panose="020B0502040204020203" pitchFamily="18" charset="0"/>
              </a:rPr>
              <a:t>) </a:t>
            </a:r>
            <a:r>
              <a:rPr lang="en-US" sz="1400" dirty="0">
                <a:effectLst/>
                <a:latin typeface="Times New Roman" panose="02020603050405020304" pitchFamily="18" charset="0"/>
                <a:ea typeface="Times New Roman" panose="02020603050405020304" pitchFamily="18" charset="0"/>
                <a:cs typeface="Mangal" panose="020B0502040204020203" pitchFamily="18" charset="0"/>
              </a:rPr>
              <a:t>.</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8" name="Oval 7">
            <a:extLst>
              <a:ext uri="{FF2B5EF4-FFF2-40B4-BE49-F238E27FC236}">
                <a16:creationId xmlns:a16="http://schemas.microsoft.com/office/drawing/2014/main" xmlns="" id="{DCEF1E1C-0043-4D01-AEC2-9B03352E8522}"/>
              </a:ext>
            </a:extLst>
          </p:cNvPr>
          <p:cNvSpPr/>
          <p:nvPr/>
        </p:nvSpPr>
        <p:spPr>
          <a:xfrm>
            <a:off x="3382117" y="3583259"/>
            <a:ext cx="2289445" cy="15537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2540" lvl="0" algn="just">
              <a:lnSpc>
                <a:spcPct val="150000"/>
              </a:lnSpc>
              <a:spcAft>
                <a:spcPts val="600"/>
              </a:spcAft>
              <a:tabLst>
                <a:tab pos="3476625" algn="l"/>
              </a:tabLst>
            </a:pPr>
            <a:r>
              <a:rPr lang="en-US" sz="9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This project also aim to get result data of infected patient</a:t>
            </a:r>
            <a:r>
              <a:rPr lang="en-US" sz="900" b="1" dirty="0" smtClean="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 cured </a:t>
            </a:r>
            <a:r>
              <a:rPr lang="en-US" sz="9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patient and different </a:t>
            </a:r>
            <a:r>
              <a:rPr lang="en-US" sz="900" b="1" dirty="0" smtClean="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variant </a:t>
            </a:r>
            <a:r>
              <a:rPr lang="en-US" sz="9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of Covid-19. </a:t>
            </a:r>
            <a:endParaRPr lang="en-IN" sz="900" b="1"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9" name="Oval 8">
            <a:extLst>
              <a:ext uri="{FF2B5EF4-FFF2-40B4-BE49-F238E27FC236}">
                <a16:creationId xmlns:a16="http://schemas.microsoft.com/office/drawing/2014/main" xmlns="" id="{9CC2CBC4-B372-4C1B-B312-DD28CC00EAD7}"/>
              </a:ext>
            </a:extLst>
          </p:cNvPr>
          <p:cNvSpPr/>
          <p:nvPr/>
        </p:nvSpPr>
        <p:spPr>
          <a:xfrm>
            <a:off x="3522728" y="356840"/>
            <a:ext cx="2148834" cy="1417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202020"/>
                </a:solidFill>
                <a:effectLst/>
                <a:latin typeface="Times New Roman" panose="02020603050405020304" pitchFamily="18" charset="0"/>
                <a:ea typeface="Times New Roman" panose="02020603050405020304" pitchFamily="18" charset="0"/>
              </a:rPr>
              <a:t>Granular data is also more transparent and informative for the general public. Governments cannot give personalized health recommendations to each citizen</a:t>
            </a:r>
            <a:endParaRPr lang="en-IN" sz="800" b="1" dirty="0"/>
          </a:p>
        </p:txBody>
      </p:sp>
      <p:cxnSp>
        <p:nvCxnSpPr>
          <p:cNvPr id="15" name="Straight Arrow Connector 14">
            <a:extLst>
              <a:ext uri="{FF2B5EF4-FFF2-40B4-BE49-F238E27FC236}">
                <a16:creationId xmlns:a16="http://schemas.microsoft.com/office/drawing/2014/main" xmlns="" id="{47B09215-E85D-4E38-B318-E71D31D2C74A}"/>
              </a:ext>
            </a:extLst>
          </p:cNvPr>
          <p:cNvCxnSpPr/>
          <p:nvPr/>
        </p:nvCxnSpPr>
        <p:spPr>
          <a:xfrm flipV="1">
            <a:off x="5419493" y="1717288"/>
            <a:ext cx="714205" cy="5575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F2D71569-A157-4E37-A7BB-BB80752DA090}"/>
              </a:ext>
            </a:extLst>
          </p:cNvPr>
          <p:cNvCxnSpPr/>
          <p:nvPr/>
        </p:nvCxnSpPr>
        <p:spPr>
          <a:xfrm>
            <a:off x="5419493" y="2975214"/>
            <a:ext cx="847492" cy="406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D8ECACD0-1A0F-4D15-8E45-687029CAC51B}"/>
              </a:ext>
            </a:extLst>
          </p:cNvPr>
          <p:cNvCxnSpPr/>
          <p:nvPr/>
        </p:nvCxnSpPr>
        <p:spPr>
          <a:xfrm flipH="1">
            <a:off x="2758068" y="2975214"/>
            <a:ext cx="884664" cy="406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71986DA0-BE55-49D0-9723-45A987EB7327}"/>
              </a:ext>
            </a:extLst>
          </p:cNvPr>
          <p:cNvCxnSpPr/>
          <p:nvPr/>
        </p:nvCxnSpPr>
        <p:spPr>
          <a:xfrm flipH="1" flipV="1">
            <a:off x="2847168" y="1910576"/>
            <a:ext cx="847603" cy="416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xmlns="" id="{0ED879BF-1410-49FA-BB74-3178170967AC}"/>
              </a:ext>
            </a:extLst>
          </p:cNvPr>
          <p:cNvCxnSpPr>
            <a:cxnSpLocks/>
            <a:stCxn id="3" idx="0"/>
            <a:endCxn id="9" idx="4"/>
          </p:cNvCxnSpPr>
          <p:nvPr/>
        </p:nvCxnSpPr>
        <p:spPr>
          <a:xfrm flipV="1">
            <a:off x="4534985" y="1774791"/>
            <a:ext cx="62160" cy="2463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xmlns="" id="{81A5406A-8208-4964-A35E-4C02893D2A30}"/>
              </a:ext>
            </a:extLst>
          </p:cNvPr>
          <p:cNvCxnSpPr>
            <a:stCxn id="2" idx="4"/>
            <a:endCxn id="8" idx="0"/>
          </p:cNvCxnSpPr>
          <p:nvPr/>
        </p:nvCxnSpPr>
        <p:spPr>
          <a:xfrm flipH="1">
            <a:off x="4526840" y="3381842"/>
            <a:ext cx="28371" cy="201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xmlns="" id="{DF0642E1-A15B-4F2D-A4B7-05D1A0D83525}"/>
              </a:ext>
            </a:extLst>
          </p:cNvPr>
          <p:cNvSpPr/>
          <p:nvPr/>
        </p:nvSpPr>
        <p:spPr>
          <a:xfrm>
            <a:off x="6133698" y="780585"/>
            <a:ext cx="2291807" cy="16132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latin typeface="Times New Roman" panose="02020603050405020304" pitchFamily="18" charset="0"/>
                <a:ea typeface="Times New Roman" panose="02020603050405020304" pitchFamily="18" charset="0"/>
              </a:rPr>
              <a:t>A</a:t>
            </a:r>
            <a:r>
              <a:rPr lang="en-US" sz="900" b="1" dirty="0" smtClean="0">
                <a:solidFill>
                  <a:schemeClr val="tx1"/>
                </a:solidFill>
                <a:effectLst/>
                <a:latin typeface="Times New Roman" panose="02020603050405020304" pitchFamily="18" charset="0"/>
                <a:ea typeface="Times New Roman" panose="02020603050405020304" pitchFamily="18" charset="0"/>
              </a:rPr>
              <a:t>nalysis  </a:t>
            </a:r>
            <a:r>
              <a:rPr lang="en-US" sz="900" b="1" dirty="0">
                <a:solidFill>
                  <a:schemeClr val="tx1"/>
                </a:solidFill>
                <a:effectLst/>
                <a:latin typeface="Times New Roman" panose="02020603050405020304" pitchFamily="18" charset="0"/>
                <a:ea typeface="Times New Roman" panose="02020603050405020304" pitchFamily="18" charset="0"/>
              </a:rPr>
              <a:t>and study th</a:t>
            </a:r>
            <a:r>
              <a:rPr lang="en-US" sz="900" b="1" dirty="0">
                <a:solidFill>
                  <a:schemeClr val="tx1"/>
                </a:solidFill>
                <a:latin typeface="Times New Roman" panose="02020603050405020304" pitchFamily="18" charset="0"/>
                <a:ea typeface="Times New Roman" panose="02020603050405020304" pitchFamily="18" charset="0"/>
              </a:rPr>
              <a:t>e </a:t>
            </a:r>
            <a:r>
              <a:rPr lang="en-US" sz="900" b="1" dirty="0">
                <a:solidFill>
                  <a:schemeClr val="tx1"/>
                </a:solidFill>
                <a:effectLst/>
                <a:latin typeface="Times New Roman" panose="02020603050405020304" pitchFamily="18" charset="0"/>
                <a:ea typeface="Times New Roman" panose="02020603050405020304" pitchFamily="18" charset="0"/>
              </a:rPr>
              <a:t>infection spreading </a:t>
            </a:r>
            <a:r>
              <a:rPr lang="en-US" sz="900" b="1" dirty="0" smtClean="0">
                <a:solidFill>
                  <a:schemeClr val="tx1"/>
                </a:solidFill>
                <a:effectLst/>
                <a:latin typeface="Times New Roman" panose="02020603050405020304" pitchFamily="18" charset="0"/>
                <a:ea typeface="Times New Roman" panose="02020603050405020304" pitchFamily="18" charset="0"/>
              </a:rPr>
              <a:t>throughout</a:t>
            </a:r>
            <a:r>
              <a:rPr lang="en-US" sz="1800" b="1" dirty="0" smtClean="0">
                <a:solidFill>
                  <a:schemeClr val="tx1"/>
                </a:solidFill>
                <a:effectLst/>
                <a:latin typeface="Times New Roman" panose="02020603050405020304" pitchFamily="18" charset="0"/>
                <a:ea typeface="Times New Roman" panose="02020603050405020304" pitchFamily="18" charset="0"/>
              </a:rPr>
              <a:t>, </a:t>
            </a:r>
            <a:r>
              <a:rPr lang="en-US" sz="900" b="1" dirty="0">
                <a:solidFill>
                  <a:schemeClr val="tx1"/>
                </a:solidFill>
                <a:effectLst/>
                <a:latin typeface="Times New Roman" panose="02020603050405020304" pitchFamily="18" charset="0"/>
                <a:ea typeface="Times New Roman" panose="02020603050405020304" pitchFamily="18" charset="0"/>
              </a:rPr>
              <a:t>using open source data </a:t>
            </a:r>
            <a:r>
              <a:rPr lang="en-US" sz="900" b="1" dirty="0" smtClean="0">
                <a:solidFill>
                  <a:schemeClr val="tx1"/>
                </a:solidFill>
                <a:effectLst/>
                <a:latin typeface="Times New Roman" panose="02020603050405020304" pitchFamily="18" charset="0"/>
                <a:ea typeface="Times New Roman" panose="02020603050405020304" pitchFamily="18" charset="0"/>
              </a:rPr>
              <a:t>visualization </a:t>
            </a:r>
            <a:r>
              <a:rPr lang="en-US" sz="900" b="1" dirty="0">
                <a:solidFill>
                  <a:schemeClr val="tx1"/>
                </a:solidFill>
                <a:effectLst/>
                <a:latin typeface="Times New Roman" panose="02020603050405020304" pitchFamily="18" charset="0"/>
                <a:ea typeface="Times New Roman" panose="02020603050405020304" pitchFamily="18" charset="0"/>
              </a:rPr>
              <a:t>which features to extract </a:t>
            </a:r>
            <a:r>
              <a:rPr lang="en-US" sz="900" b="1" dirty="0" smtClean="0">
                <a:solidFill>
                  <a:schemeClr val="tx1"/>
                </a:solidFill>
                <a:effectLst/>
                <a:latin typeface="Times New Roman" panose="02020603050405020304" pitchFamily="18" charset="0"/>
                <a:ea typeface="Times New Roman" panose="02020603050405020304" pitchFamily="18" charset="0"/>
              </a:rPr>
              <a:t>the data</a:t>
            </a:r>
            <a:r>
              <a:rPr lang="en-US" sz="900" b="1" dirty="0">
                <a:effectLst/>
                <a:latin typeface="Times New Roman" panose="02020603050405020304" pitchFamily="18" charset="0"/>
                <a:ea typeface="Times New Roman" panose="02020603050405020304" pitchFamily="18" charset="0"/>
              </a:rPr>
              <a:t>.</a:t>
            </a:r>
            <a:r>
              <a:rPr lang="en-US" sz="1800" b="1" dirty="0">
                <a:effectLst/>
                <a:latin typeface="Times New Roman" panose="02020603050405020304" pitchFamily="18" charset="0"/>
                <a:ea typeface="Times New Roman" panose="02020603050405020304" pitchFamily="18" charset="0"/>
              </a:rPr>
              <a:t> </a:t>
            </a:r>
            <a:r>
              <a:rPr lang="en-US" sz="900" b="1" dirty="0">
                <a:solidFill>
                  <a:schemeClr val="tx1"/>
                </a:solidFill>
                <a:effectLst/>
                <a:latin typeface="Times New Roman" panose="02020603050405020304" pitchFamily="18" charset="0"/>
                <a:ea typeface="Times New Roman" panose="02020603050405020304" pitchFamily="18" charset="0"/>
              </a:rPr>
              <a:t>The tool will help to extract huge data of Countries. </a:t>
            </a:r>
            <a:endParaRPr lang="en-IN" sz="900" b="1"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A3952-DC02-49D3-9B61-7C534CFE3547}"/>
              </a:ext>
            </a:extLst>
          </p:cNvPr>
          <p:cNvSpPr>
            <a:spLocks noGrp="1"/>
          </p:cNvSpPr>
          <p:nvPr>
            <p:ph type="title"/>
          </p:nvPr>
        </p:nvSpPr>
        <p:spPr>
          <a:xfrm>
            <a:off x="169874" y="326571"/>
            <a:ext cx="6902730" cy="307911"/>
          </a:xfrm>
        </p:spPr>
        <p:txBody>
          <a:bodyPr/>
          <a:lstStyle/>
          <a:p>
            <a:pPr algn="ctr"/>
            <a:r>
              <a:rPr lang="en-US" sz="1800" dirty="0">
                <a:latin typeface="Times New Roman" panose="02020603050405020304" pitchFamily="18" charset="0"/>
                <a:ea typeface="Times New Roman" panose="02020603050405020304" pitchFamily="18" charset="0"/>
                <a:cs typeface="Mangal" panose="020B0502040204020203" pitchFamily="18" charset="0"/>
              </a:rPr>
              <a:t> </a:t>
            </a:r>
            <a:r>
              <a:rPr lang="en-US" sz="1800" dirty="0" smtClean="0">
                <a:latin typeface="Times New Roman" panose="02020603050405020304" pitchFamily="18" charset="0"/>
                <a:ea typeface="Times New Roman" panose="02020603050405020304" pitchFamily="18" charset="0"/>
                <a:cs typeface="Mangal" panose="020B0502040204020203" pitchFamily="18" charset="0"/>
              </a:rPr>
              <a:t>  </a:t>
            </a:r>
            <a:r>
              <a:rPr lang="en-US" sz="1800" b="1" u="sng" dirty="0" smtClean="0">
                <a:effectLst/>
                <a:latin typeface="Times New Roman" panose="02020603050405020304" pitchFamily="18" charset="0"/>
                <a:ea typeface="Times New Roman" panose="02020603050405020304" pitchFamily="18" charset="0"/>
                <a:cs typeface="Mangal" panose="020B0502040204020203" pitchFamily="18" charset="0"/>
              </a:rPr>
              <a:t>Problem </a:t>
            </a:r>
            <a:r>
              <a:rPr lang="en-US" sz="1800" b="1" u="sng" dirty="0">
                <a:effectLst/>
                <a:latin typeface="Times New Roman" panose="02020603050405020304" pitchFamily="18" charset="0"/>
                <a:ea typeface="Times New Roman" panose="02020603050405020304" pitchFamily="18" charset="0"/>
                <a:cs typeface="Mangal" panose="020B0502040204020203" pitchFamily="18" charset="0"/>
              </a:rPr>
              <a:t>Statement</a:t>
            </a:r>
            <a:r>
              <a:rPr lang="en-IN" sz="1800" dirty="0">
                <a:effectLst/>
                <a:latin typeface="Calibri" panose="020F0502020204030204" pitchFamily="34" charset="0"/>
                <a:ea typeface="Times New Roman" panose="02020603050405020304" pitchFamily="18" charset="0"/>
                <a:cs typeface="Mangal" panose="020B0502040204020203" pitchFamily="18" charset="0"/>
              </a:rPr>
              <a:t/>
            </a:r>
            <a:br>
              <a:rPr lang="en-IN" sz="1800" dirty="0">
                <a:effectLst/>
                <a:latin typeface="Calibri" panose="020F0502020204030204" pitchFamily="34" charset="0"/>
                <a:ea typeface="Times New Roman" panose="02020603050405020304" pitchFamily="18" charset="0"/>
                <a:cs typeface="Mangal" panose="020B0502040204020203" pitchFamily="18" charset="0"/>
              </a:rPr>
            </a:br>
            <a:endParaRPr lang="en-IN" dirty="0"/>
          </a:p>
        </p:txBody>
      </p:sp>
      <p:sp>
        <p:nvSpPr>
          <p:cNvPr id="3" name="Text Placeholder 2">
            <a:extLst>
              <a:ext uri="{FF2B5EF4-FFF2-40B4-BE49-F238E27FC236}">
                <a16:creationId xmlns:a16="http://schemas.microsoft.com/office/drawing/2014/main" xmlns="" id="{2B7EBA0B-00AF-4FF3-B3EE-E9DBACAA8543}"/>
              </a:ext>
            </a:extLst>
          </p:cNvPr>
          <p:cNvSpPr>
            <a:spLocks noGrp="1"/>
          </p:cNvSpPr>
          <p:nvPr>
            <p:ph type="body" idx="1"/>
          </p:nvPr>
        </p:nvSpPr>
        <p:spPr>
          <a:xfrm>
            <a:off x="715099" y="735980"/>
            <a:ext cx="7759827" cy="4266271"/>
          </a:xfrm>
        </p:spPr>
        <p:txBody>
          <a:bodyPr/>
          <a:lstStyle/>
          <a:p>
            <a:pPr marL="342900" marR="2540" lvl="0" indent="-342900">
              <a:lnSpc>
                <a:spcPct val="150000"/>
              </a:lnSpc>
              <a:spcAft>
                <a:spcPts val="600"/>
              </a:spcAft>
              <a:buFont typeface="Symbol" panose="05050102010706020507" pitchFamily="18" charset="2"/>
              <a:buChar char=""/>
              <a:tabLst>
                <a:tab pos="3476625" algn="l"/>
              </a:tabLst>
            </a:pPr>
            <a:r>
              <a:rPr lang="en-US" sz="1600" dirty="0">
                <a:effectLst/>
                <a:latin typeface="Times New Roman" pitchFamily="18" charset="0"/>
                <a:ea typeface="Times New Roman" panose="02020603050405020304" pitchFamily="18" charset="0"/>
                <a:cs typeface="Times New Roman" pitchFamily="18" charset="0"/>
              </a:rPr>
              <a:t>The pandemic has already taken grip over peoples’ life. Since the start of the pandemic, some countries are facing problem of ever-increasing cases. Through the data analysis of cases one can </a:t>
            </a:r>
            <a:r>
              <a:rPr lang="en-US" sz="1600" dirty="0" smtClean="0">
                <a:effectLst/>
                <a:latin typeface="Times New Roman" pitchFamily="18" charset="0"/>
                <a:ea typeface="Times New Roman" panose="02020603050405020304" pitchFamily="18" charset="0"/>
                <a:cs typeface="Times New Roman" pitchFamily="18" charset="0"/>
              </a:rPr>
              <a:t>analyze </a:t>
            </a:r>
            <a:r>
              <a:rPr lang="en-US" sz="1600" dirty="0">
                <a:effectLst/>
                <a:latin typeface="Times New Roman" pitchFamily="18" charset="0"/>
                <a:ea typeface="Times New Roman" panose="02020603050405020304" pitchFamily="18" charset="0"/>
                <a:cs typeface="Times New Roman" pitchFamily="18" charset="0"/>
              </a:rPr>
              <a:t>how countries all over the world are doing in terms of controlling the pandemic. </a:t>
            </a:r>
            <a:endParaRPr lang="en-IN" sz="1600" dirty="0">
              <a:effectLst/>
              <a:latin typeface="Times New Roman" pitchFamily="18" charset="0"/>
              <a:ea typeface="Times New Roman" panose="02020603050405020304" pitchFamily="18" charset="0"/>
              <a:cs typeface="Times New Roman" pitchFamily="18" charset="0"/>
            </a:endParaRPr>
          </a:p>
          <a:p>
            <a:pPr marL="342900" marR="2540" lvl="0" indent="-342900">
              <a:lnSpc>
                <a:spcPct val="150000"/>
              </a:lnSpc>
              <a:spcAft>
                <a:spcPts val="600"/>
              </a:spcAft>
              <a:buFont typeface="Symbol" panose="05050102010706020507" pitchFamily="18" charset="2"/>
              <a:buChar char=""/>
              <a:tabLst>
                <a:tab pos="3476625" algn="l"/>
              </a:tabLst>
            </a:pPr>
            <a:r>
              <a:rPr lang="en-US" sz="1600" dirty="0">
                <a:effectLst/>
                <a:latin typeface="Times New Roman" pitchFamily="18" charset="0"/>
                <a:ea typeface="Times New Roman" panose="02020603050405020304" pitchFamily="18" charset="0"/>
                <a:cs typeface="Times New Roman" pitchFamily="18" charset="0"/>
              </a:rPr>
              <a:t>Deficiency of Data over death and Recovered from Covid-19 across the world.</a:t>
            </a:r>
            <a:endParaRPr lang="en-IN" sz="1600" dirty="0">
              <a:effectLst/>
              <a:latin typeface="Times New Roman" pitchFamily="18" charset="0"/>
              <a:ea typeface="Times New Roman" panose="02020603050405020304" pitchFamily="18" charset="0"/>
              <a:cs typeface="Times New Roman" pitchFamily="18" charset="0"/>
            </a:endParaRPr>
          </a:p>
          <a:p>
            <a:pPr marL="342900" marR="2540" lvl="0" indent="-342900">
              <a:lnSpc>
                <a:spcPct val="150000"/>
              </a:lnSpc>
              <a:spcAft>
                <a:spcPts val="600"/>
              </a:spcAft>
              <a:buFont typeface="Symbol" panose="05050102010706020507" pitchFamily="18" charset="2"/>
              <a:buChar char=""/>
              <a:tabLst>
                <a:tab pos="3476625" algn="l"/>
              </a:tabLst>
            </a:pPr>
            <a:r>
              <a:rPr lang="en-US" sz="1600" dirty="0">
                <a:effectLst/>
                <a:latin typeface="Times New Roman" pitchFamily="18" charset="0"/>
                <a:ea typeface="Times New Roman" panose="02020603050405020304" pitchFamily="18" charset="0"/>
                <a:cs typeface="Times New Roman" pitchFamily="18" charset="0"/>
              </a:rPr>
              <a:t>Lack of Data available to covid-19 detection and Cure.  </a:t>
            </a:r>
          </a:p>
          <a:p>
            <a:pPr marL="342900" marR="2540" lvl="0" indent="-342900">
              <a:lnSpc>
                <a:spcPct val="150000"/>
              </a:lnSpc>
              <a:spcAft>
                <a:spcPts val="600"/>
              </a:spcAft>
              <a:buFont typeface="Symbol" panose="05050102010706020507" pitchFamily="18" charset="2"/>
              <a:buChar char=""/>
              <a:tabLst>
                <a:tab pos="3476625" algn="l"/>
              </a:tabLst>
            </a:pPr>
            <a:r>
              <a:rPr lang="en-US" sz="1600" dirty="0">
                <a:effectLst/>
                <a:latin typeface="Times New Roman" pitchFamily="18" charset="0"/>
                <a:ea typeface="Times New Roman" panose="02020603050405020304" pitchFamily="18" charset="0"/>
                <a:cs typeface="Times New Roman" pitchFamily="18" charset="0"/>
              </a:rPr>
              <a:t>Data over the Senior </a:t>
            </a:r>
            <a:r>
              <a:rPr lang="en-US" sz="1600" dirty="0">
                <a:latin typeface="Times New Roman" pitchFamily="18" charset="0"/>
                <a:ea typeface="Times New Roman" panose="02020603050405020304" pitchFamily="18" charset="0"/>
                <a:cs typeface="Times New Roman" pitchFamily="18" charset="0"/>
              </a:rPr>
              <a:t>c</a:t>
            </a:r>
            <a:r>
              <a:rPr lang="en-US" sz="1600" dirty="0" smtClean="0">
                <a:effectLst/>
                <a:latin typeface="Times New Roman" pitchFamily="18" charset="0"/>
                <a:ea typeface="Times New Roman" panose="02020603050405020304" pitchFamily="18" charset="0"/>
                <a:cs typeface="Times New Roman" pitchFamily="18" charset="0"/>
              </a:rPr>
              <a:t>itizen, adult </a:t>
            </a:r>
            <a:r>
              <a:rPr lang="en-US" sz="1600" dirty="0">
                <a:effectLst/>
                <a:latin typeface="Times New Roman" pitchFamily="18" charset="0"/>
                <a:ea typeface="Times New Roman" panose="02020603050405020304" pitchFamily="18" charset="0"/>
                <a:cs typeface="Times New Roman" pitchFamily="18" charset="0"/>
              </a:rPr>
              <a:t>and children who are infected and cured around the world</a:t>
            </a:r>
          </a:p>
          <a:p>
            <a:pPr marL="342900" marR="2540" lvl="0" indent="-342900">
              <a:lnSpc>
                <a:spcPct val="150000"/>
              </a:lnSpc>
              <a:spcAft>
                <a:spcPts val="600"/>
              </a:spcAft>
              <a:buFont typeface="Symbol" panose="05050102010706020507" pitchFamily="18" charset="2"/>
              <a:buChar char=""/>
              <a:tabLst>
                <a:tab pos="3476625" algn="l"/>
              </a:tabLst>
            </a:pPr>
            <a:r>
              <a:rPr lang="en-US" sz="1600" dirty="0">
                <a:effectLst/>
                <a:latin typeface="Times New Roman" pitchFamily="18" charset="0"/>
                <a:ea typeface="Times New Roman" panose="02020603050405020304" pitchFamily="18" charset="0"/>
                <a:cs typeface="Times New Roman" pitchFamily="18" charset="0"/>
              </a:rPr>
              <a:t>This project will supervised learning technique is used  for detection of Covid-19 and analysis of the consequence </a:t>
            </a:r>
            <a:endParaRPr lang="en-IN" sz="1600" dirty="0">
              <a:effectLst/>
              <a:latin typeface="Times New Roman" pitchFamily="18" charset="0"/>
              <a:ea typeface="Times New Roman" panose="02020603050405020304" pitchFamily="18" charset="0"/>
              <a:cs typeface="Times New Roman" pitchFamily="18" charset="0"/>
            </a:endParaRPr>
          </a:p>
          <a:p>
            <a:endParaRPr lang="en-IN" sz="1600" dirty="0"/>
          </a:p>
        </p:txBody>
      </p:sp>
      <p:pic>
        <p:nvPicPr>
          <p:cNvPr id="4" name="Google Shape;626;p53">
            <a:extLst>
              <a:ext uri="{FF2B5EF4-FFF2-40B4-BE49-F238E27FC236}">
                <a16:creationId xmlns:a16="http://schemas.microsoft.com/office/drawing/2014/main" xmlns="" id="{37CF1450-142D-4382-833C-B5CF866B0558}"/>
              </a:ext>
            </a:extLst>
          </p:cNvPr>
          <p:cNvPicPr preferRelativeResize="0"/>
          <p:nvPr/>
        </p:nvPicPr>
        <p:blipFill>
          <a:blip r:embed="rId2">
            <a:alphaModFix/>
          </a:blip>
          <a:stretch>
            <a:fillRect/>
          </a:stretch>
        </p:blipFill>
        <p:spPr>
          <a:xfrm>
            <a:off x="265384" y="4319597"/>
            <a:ext cx="830725" cy="823903"/>
          </a:xfrm>
          <a:prstGeom prst="rect">
            <a:avLst/>
          </a:prstGeom>
          <a:noFill/>
          <a:ln>
            <a:noFill/>
          </a:ln>
        </p:spPr>
      </p:pic>
      <p:sp>
        <p:nvSpPr>
          <p:cNvPr id="5" name="Google Shape;646;p54">
            <a:extLst>
              <a:ext uri="{FF2B5EF4-FFF2-40B4-BE49-F238E27FC236}">
                <a16:creationId xmlns:a16="http://schemas.microsoft.com/office/drawing/2014/main" xmlns="" id="{5D9CBB32-8CB5-49E7-B0C5-0A004A679FD3}"/>
              </a:ext>
            </a:extLst>
          </p:cNvPr>
          <p:cNvSpPr/>
          <p:nvPr/>
        </p:nvSpPr>
        <p:spPr>
          <a:xfrm>
            <a:off x="13093" y="1512220"/>
            <a:ext cx="633300" cy="289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oogle Shape;647;p54">
            <a:extLst>
              <a:ext uri="{FF2B5EF4-FFF2-40B4-BE49-F238E27FC236}">
                <a16:creationId xmlns:a16="http://schemas.microsoft.com/office/drawing/2014/main" xmlns="" id="{5C6BE314-6D7D-4B17-B524-C96AD6734C65}"/>
              </a:ext>
            </a:extLst>
          </p:cNvPr>
          <p:cNvPicPr preferRelativeResize="0"/>
          <p:nvPr/>
        </p:nvPicPr>
        <p:blipFill>
          <a:blip r:embed="rId3">
            <a:alphaModFix/>
          </a:blip>
          <a:stretch>
            <a:fillRect/>
          </a:stretch>
        </p:blipFill>
        <p:spPr>
          <a:xfrm rot="8570476" flipH="1">
            <a:off x="7729680" y="-71948"/>
            <a:ext cx="1204477" cy="1021128"/>
          </a:xfrm>
          <a:prstGeom prst="rect">
            <a:avLst/>
          </a:prstGeom>
          <a:noFill/>
          <a:ln>
            <a:noFill/>
          </a:ln>
        </p:spPr>
      </p:pic>
      <p:pic>
        <p:nvPicPr>
          <p:cNvPr id="8" name="Google Shape;626;p53">
            <a:extLst>
              <a:ext uri="{FF2B5EF4-FFF2-40B4-BE49-F238E27FC236}">
                <a16:creationId xmlns:a16="http://schemas.microsoft.com/office/drawing/2014/main" xmlns="" id="{91E23836-D11C-488F-8469-B2BD6333114C}"/>
              </a:ext>
            </a:extLst>
          </p:cNvPr>
          <p:cNvPicPr preferRelativeResize="0"/>
          <p:nvPr/>
        </p:nvPicPr>
        <p:blipFill>
          <a:blip r:embed="rId2">
            <a:alphaModFix/>
          </a:blip>
          <a:stretch>
            <a:fillRect/>
          </a:stretch>
        </p:blipFill>
        <p:spPr>
          <a:xfrm>
            <a:off x="-85620" y="3907645"/>
            <a:ext cx="830725" cy="823903"/>
          </a:xfrm>
          <a:prstGeom prst="rect">
            <a:avLst/>
          </a:prstGeom>
          <a:noFill/>
          <a:ln>
            <a:noFill/>
          </a:ln>
        </p:spPr>
      </p:pic>
    </p:spTree>
    <p:extLst>
      <p:ext uri="{BB962C8B-B14F-4D97-AF65-F5344CB8AC3E}">
        <p14:creationId xmlns:p14="http://schemas.microsoft.com/office/powerpoint/2010/main" val="117583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2B0444A-F6EA-4E79-AC21-C0B1678EBBAF}"/>
              </a:ext>
            </a:extLst>
          </p:cNvPr>
          <p:cNvSpPr>
            <a:spLocks noGrp="1"/>
          </p:cNvSpPr>
          <p:nvPr>
            <p:ph type="title"/>
          </p:nvPr>
        </p:nvSpPr>
        <p:spPr>
          <a:xfrm>
            <a:off x="720000" y="215590"/>
            <a:ext cx="6505990" cy="557561"/>
          </a:xfrm>
        </p:spPr>
        <p:txBody>
          <a:bodyPr/>
          <a:lstStyle/>
          <a:p>
            <a:pPr algn="ctr"/>
            <a:r>
              <a:rPr lang="en-US" sz="1800" u="sng" dirty="0" smtClean="0">
                <a:effectLst/>
                <a:latin typeface="Times New Roman" panose="02020603050405020304" pitchFamily="18" charset="0"/>
                <a:ea typeface="Times New Roman" panose="02020603050405020304" pitchFamily="18" charset="0"/>
                <a:cs typeface="Mangal" panose="020B0502040204020203" pitchFamily="18" charset="0"/>
              </a:rPr>
              <a:t>PROPOSED </a:t>
            </a:r>
            <a:r>
              <a:rPr lang="en-US" sz="1800" u="sng" dirty="0">
                <a:effectLst/>
                <a:latin typeface="Times New Roman" panose="02020603050405020304" pitchFamily="18" charset="0"/>
                <a:ea typeface="Times New Roman" panose="02020603050405020304" pitchFamily="18" charset="0"/>
                <a:cs typeface="Mangal" panose="020B0502040204020203" pitchFamily="18" charset="0"/>
              </a:rPr>
              <a:t>SYSTEM</a:t>
            </a:r>
            <a:endParaRPr lang="en-IN" u="sng" dirty="0"/>
          </a:p>
        </p:txBody>
      </p:sp>
      <p:sp>
        <p:nvSpPr>
          <p:cNvPr id="4" name="Text Placeholder 3">
            <a:extLst>
              <a:ext uri="{FF2B5EF4-FFF2-40B4-BE49-F238E27FC236}">
                <a16:creationId xmlns:a16="http://schemas.microsoft.com/office/drawing/2014/main" xmlns="" id="{9238747E-7CCA-40E5-BE49-F176CB96B2BD}"/>
              </a:ext>
            </a:extLst>
          </p:cNvPr>
          <p:cNvSpPr>
            <a:spLocks noGrp="1"/>
          </p:cNvSpPr>
          <p:nvPr>
            <p:ph type="body" idx="1"/>
          </p:nvPr>
        </p:nvSpPr>
        <p:spPr>
          <a:xfrm>
            <a:off x="715099" y="662151"/>
            <a:ext cx="7373251" cy="4014951"/>
          </a:xfrm>
        </p:spPr>
        <p:txBody>
          <a:bodyPr/>
          <a:lstStyle/>
          <a:p>
            <a:pPr>
              <a:buFont typeface="Wingdings" pitchFamily="2" charset="2"/>
              <a:buChar char="v"/>
            </a:pPr>
            <a:r>
              <a:rPr lang="en-US" sz="1600" dirty="0" smtClean="0">
                <a:effectLst/>
                <a:latin typeface="Times New Roman" pitchFamily="18" charset="0"/>
                <a:ea typeface="Times New Roman" panose="02020603050405020304" pitchFamily="18" charset="0"/>
                <a:cs typeface="Times New Roman" pitchFamily="18" charset="0"/>
              </a:rPr>
              <a:t>Proposed </a:t>
            </a:r>
            <a:r>
              <a:rPr lang="en-US" sz="1600" dirty="0">
                <a:effectLst/>
                <a:latin typeface="Times New Roman" pitchFamily="18" charset="0"/>
                <a:ea typeface="Times New Roman" panose="02020603050405020304" pitchFamily="18" charset="0"/>
                <a:cs typeface="Times New Roman" pitchFamily="18" charset="0"/>
              </a:rPr>
              <a:t>project will be dealing different Covid cases across </a:t>
            </a:r>
            <a:r>
              <a:rPr lang="en-US" sz="1600" dirty="0" smtClean="0">
                <a:effectLst/>
                <a:latin typeface="Times New Roman" pitchFamily="18" charset="0"/>
                <a:ea typeface="Times New Roman" panose="02020603050405020304" pitchFamily="18" charset="0"/>
                <a:cs typeface="Times New Roman" pitchFamily="18" charset="0"/>
              </a:rPr>
              <a:t>India.</a:t>
            </a:r>
          </a:p>
          <a:p>
            <a:pPr>
              <a:buFont typeface="Wingdings" pitchFamily="2" charset="2"/>
              <a:buChar char="v"/>
            </a:pPr>
            <a:endParaRPr lang="en-US" sz="1600" dirty="0" smtClean="0">
              <a:effectLst/>
              <a:latin typeface="Times New Roman" pitchFamily="18" charset="0"/>
              <a:ea typeface="Times New Roman" panose="02020603050405020304" pitchFamily="18" charset="0"/>
              <a:cs typeface="Times New Roman" pitchFamily="18" charset="0"/>
            </a:endParaRPr>
          </a:p>
          <a:p>
            <a:pPr>
              <a:buFont typeface="Wingdings" pitchFamily="2" charset="2"/>
              <a:buChar char="v"/>
            </a:pPr>
            <a:r>
              <a:rPr lang="en-US" sz="1600" dirty="0" smtClean="0">
                <a:effectLst/>
                <a:latin typeface="Times New Roman" pitchFamily="18" charset="0"/>
                <a:ea typeface="Times New Roman" panose="02020603050405020304" pitchFamily="18" charset="0"/>
                <a:cs typeface="Times New Roman" pitchFamily="18" charset="0"/>
              </a:rPr>
              <a:t>This </a:t>
            </a:r>
            <a:r>
              <a:rPr lang="en-US" sz="1600" dirty="0">
                <a:latin typeface="Times New Roman" pitchFamily="18" charset="0"/>
                <a:ea typeface="Times New Roman" panose="02020603050405020304" pitchFamily="18" charset="0"/>
                <a:cs typeface="Times New Roman" pitchFamily="18" charset="0"/>
              </a:rPr>
              <a:t>c</a:t>
            </a:r>
            <a:r>
              <a:rPr lang="en-US" sz="1600" dirty="0" smtClean="0">
                <a:effectLst/>
                <a:latin typeface="Times New Roman" pitchFamily="18" charset="0"/>
                <a:ea typeface="Times New Roman" panose="02020603050405020304" pitchFamily="18" charset="0"/>
                <a:cs typeface="Times New Roman" pitchFamily="18" charset="0"/>
              </a:rPr>
              <a:t>ases </a:t>
            </a:r>
            <a:r>
              <a:rPr lang="en-US" sz="1600" dirty="0">
                <a:effectLst/>
                <a:latin typeface="Times New Roman" pitchFamily="18" charset="0"/>
                <a:ea typeface="Times New Roman" panose="02020603050405020304" pitchFamily="18" charset="0"/>
                <a:cs typeface="Times New Roman" pitchFamily="18" charset="0"/>
              </a:rPr>
              <a:t>are concern of Government and different organization dealing with it</a:t>
            </a:r>
            <a:r>
              <a:rPr lang="en-US" sz="1600" dirty="0" smtClean="0">
                <a:effectLst/>
                <a:latin typeface="Times New Roman" pitchFamily="18" charset="0"/>
                <a:ea typeface="Times New Roman" panose="02020603050405020304" pitchFamily="18" charset="0"/>
                <a:cs typeface="Times New Roman" pitchFamily="18" charset="0"/>
              </a:rPr>
              <a:t>.</a:t>
            </a:r>
          </a:p>
          <a:p>
            <a:pPr>
              <a:buFont typeface="Wingdings" pitchFamily="2" charset="2"/>
              <a:buChar char="v"/>
            </a:pPr>
            <a:endParaRPr lang="en-US" sz="1600" dirty="0" smtClean="0">
              <a:effectLst/>
              <a:latin typeface="Times New Roman" pitchFamily="18" charset="0"/>
              <a:ea typeface="Times New Roman" panose="02020603050405020304" pitchFamily="18" charset="0"/>
              <a:cs typeface="Times New Roman" pitchFamily="18" charset="0"/>
            </a:endParaRPr>
          </a:p>
          <a:p>
            <a:pPr>
              <a:buFont typeface="Wingdings" pitchFamily="2" charset="2"/>
              <a:buChar char="v"/>
            </a:pPr>
            <a:r>
              <a:rPr lang="en-US" sz="1600" dirty="0" smtClean="0">
                <a:effectLst/>
                <a:latin typeface="Times New Roman" pitchFamily="18" charset="0"/>
                <a:ea typeface="Times New Roman" panose="02020603050405020304" pitchFamily="18" charset="0"/>
                <a:cs typeface="Times New Roman" pitchFamily="18" charset="0"/>
              </a:rPr>
              <a:t>The </a:t>
            </a:r>
            <a:r>
              <a:rPr lang="en-US" sz="1600" dirty="0">
                <a:effectLst/>
                <a:latin typeface="Times New Roman" pitchFamily="18" charset="0"/>
                <a:ea typeface="Times New Roman" panose="02020603050405020304" pitchFamily="18" charset="0"/>
                <a:cs typeface="Times New Roman" pitchFamily="18" charset="0"/>
              </a:rPr>
              <a:t>data will be segregated and </a:t>
            </a:r>
            <a:r>
              <a:rPr lang="en-US" sz="1600" dirty="0" smtClean="0">
                <a:effectLst/>
                <a:latin typeface="Times New Roman" pitchFamily="18" charset="0"/>
                <a:ea typeface="Times New Roman" panose="02020603050405020304" pitchFamily="18" charset="0"/>
                <a:cs typeface="Times New Roman" pitchFamily="18" charset="0"/>
              </a:rPr>
              <a:t>process </a:t>
            </a:r>
            <a:r>
              <a:rPr lang="en-US" sz="1600" dirty="0">
                <a:effectLst/>
                <a:latin typeface="Times New Roman" pitchFamily="18" charset="0"/>
                <a:ea typeface="Times New Roman" panose="02020603050405020304" pitchFamily="18" charset="0"/>
                <a:cs typeface="Times New Roman" pitchFamily="18" charset="0"/>
              </a:rPr>
              <a:t>the data obtained from it</a:t>
            </a:r>
            <a:r>
              <a:rPr lang="en-US" sz="1600" dirty="0" smtClean="0">
                <a:effectLst/>
                <a:latin typeface="Times New Roman" pitchFamily="18" charset="0"/>
                <a:ea typeface="Times New Roman" panose="02020603050405020304" pitchFamily="18" charset="0"/>
                <a:cs typeface="Times New Roman" pitchFamily="18" charset="0"/>
              </a:rPr>
              <a:t>.</a:t>
            </a:r>
          </a:p>
          <a:p>
            <a:pPr marL="139700" indent="0">
              <a:buNone/>
            </a:pPr>
            <a:r>
              <a:rPr lang="en-US" sz="1600" dirty="0" smtClean="0">
                <a:effectLst/>
                <a:latin typeface="Times New Roman" pitchFamily="18" charset="0"/>
                <a:ea typeface="Times New Roman" panose="02020603050405020304" pitchFamily="18" charset="0"/>
                <a:cs typeface="Times New Roman" pitchFamily="18" charset="0"/>
              </a:rPr>
              <a:t> </a:t>
            </a:r>
          </a:p>
          <a:p>
            <a:pPr>
              <a:buFont typeface="Wingdings" pitchFamily="2" charset="2"/>
              <a:buChar char="v"/>
            </a:pPr>
            <a:r>
              <a:rPr lang="en-US" sz="1600" dirty="0" smtClean="0">
                <a:effectLst/>
                <a:latin typeface="Times New Roman" pitchFamily="18" charset="0"/>
                <a:ea typeface="Times New Roman" panose="02020603050405020304" pitchFamily="18" charset="0"/>
                <a:cs typeface="Times New Roman" pitchFamily="18" charset="0"/>
              </a:rPr>
              <a:t>One </a:t>
            </a:r>
            <a:r>
              <a:rPr lang="en-US" sz="1600" dirty="0">
                <a:effectLst/>
                <a:latin typeface="Times New Roman" pitchFamily="18" charset="0"/>
                <a:ea typeface="Times New Roman" panose="02020603050405020304" pitchFamily="18" charset="0"/>
                <a:cs typeface="Times New Roman" pitchFamily="18" charset="0"/>
              </a:rPr>
              <a:t>of the main features of this project is to visualize the data using open source data </a:t>
            </a:r>
            <a:r>
              <a:rPr lang="en-US" sz="1600" dirty="0" smtClean="0">
                <a:effectLst/>
                <a:latin typeface="Times New Roman" pitchFamily="18" charset="0"/>
                <a:ea typeface="Times New Roman" panose="02020603050405020304" pitchFamily="18" charset="0"/>
                <a:cs typeface="Times New Roman" pitchFamily="18" charset="0"/>
              </a:rPr>
              <a:t>visualization tool.</a:t>
            </a:r>
          </a:p>
          <a:p>
            <a:pPr marL="139700" indent="0">
              <a:buNone/>
            </a:pPr>
            <a:r>
              <a:rPr lang="en-US" sz="1600" dirty="0" smtClean="0">
                <a:effectLst/>
                <a:latin typeface="Times New Roman" pitchFamily="18" charset="0"/>
                <a:ea typeface="Times New Roman" panose="02020603050405020304" pitchFamily="18" charset="0"/>
                <a:cs typeface="Times New Roman" pitchFamily="18" charset="0"/>
              </a:rPr>
              <a:t> </a:t>
            </a:r>
          </a:p>
          <a:p>
            <a:pPr>
              <a:buFont typeface="Wingdings" pitchFamily="2" charset="2"/>
              <a:buChar char="v"/>
            </a:pPr>
            <a:r>
              <a:rPr lang="en-US" sz="1600" dirty="0" smtClean="0">
                <a:effectLst/>
                <a:latin typeface="Times New Roman" pitchFamily="18" charset="0"/>
                <a:ea typeface="Times New Roman" panose="02020603050405020304" pitchFamily="18" charset="0"/>
                <a:cs typeface="Times New Roman" pitchFamily="18" charset="0"/>
              </a:rPr>
              <a:t>Various </a:t>
            </a:r>
            <a:r>
              <a:rPr lang="en-US" sz="1600" dirty="0">
                <a:effectLst/>
                <a:latin typeface="Times New Roman" pitchFamily="18" charset="0"/>
                <a:ea typeface="Times New Roman" panose="02020603050405020304" pitchFamily="18" charset="0"/>
                <a:cs typeface="Times New Roman" pitchFamily="18" charset="0"/>
              </a:rPr>
              <a:t>studies have been conducted on the COVID-19 with different data visualization tools to analysis the spread to </a:t>
            </a:r>
            <a:r>
              <a:rPr lang="en-US" sz="1600" dirty="0" smtClean="0">
                <a:effectLst/>
                <a:latin typeface="Times New Roman" pitchFamily="18" charset="0"/>
                <a:ea typeface="Times New Roman" panose="02020603050405020304" pitchFamily="18" charset="0"/>
                <a:cs typeface="Times New Roman" pitchFamily="18" charset="0"/>
              </a:rPr>
              <a:t>COVID.</a:t>
            </a:r>
          </a:p>
          <a:p>
            <a:pPr marL="139700" indent="0">
              <a:buNone/>
            </a:pPr>
            <a:r>
              <a:rPr lang="en-US" sz="1600" dirty="0" smtClean="0">
                <a:effectLst/>
                <a:latin typeface="Times New Roman" pitchFamily="18" charset="0"/>
                <a:ea typeface="Times New Roman" panose="02020603050405020304" pitchFamily="18" charset="0"/>
                <a:cs typeface="Times New Roman" pitchFamily="18" charset="0"/>
              </a:rPr>
              <a:t> </a:t>
            </a:r>
          </a:p>
          <a:p>
            <a:pPr>
              <a:buFont typeface="Wingdings" pitchFamily="2" charset="2"/>
              <a:buChar char="v"/>
            </a:pPr>
            <a:r>
              <a:rPr lang="en-US" sz="1600" dirty="0" smtClean="0">
                <a:effectLst/>
                <a:latin typeface="Times New Roman" pitchFamily="18" charset="0"/>
                <a:ea typeface="Times New Roman" panose="02020603050405020304" pitchFamily="18" charset="0"/>
                <a:cs typeface="Times New Roman" pitchFamily="18" charset="0"/>
              </a:rPr>
              <a:t>This </a:t>
            </a:r>
            <a:r>
              <a:rPr lang="en-US" sz="1600" dirty="0">
                <a:effectLst/>
                <a:latin typeface="Times New Roman" pitchFamily="18" charset="0"/>
                <a:ea typeface="Times New Roman" panose="02020603050405020304" pitchFamily="18" charset="0"/>
                <a:cs typeface="Times New Roman" pitchFamily="18" charset="0"/>
              </a:rPr>
              <a:t>data obtained from the output will be used by state government to </a:t>
            </a:r>
            <a:r>
              <a:rPr lang="en-US" sz="1600" dirty="0" smtClean="0">
                <a:effectLst/>
                <a:latin typeface="Times New Roman" pitchFamily="18" charset="0"/>
                <a:ea typeface="Times New Roman" panose="02020603050405020304" pitchFamily="18" charset="0"/>
                <a:cs typeface="Times New Roman" pitchFamily="18" charset="0"/>
              </a:rPr>
              <a:t>organize </a:t>
            </a:r>
            <a:r>
              <a:rPr lang="en-US" sz="1600" dirty="0">
                <a:effectLst/>
                <a:latin typeface="Times New Roman" pitchFamily="18" charset="0"/>
                <a:ea typeface="Times New Roman" panose="02020603050405020304" pitchFamily="18" charset="0"/>
                <a:cs typeface="Times New Roman" pitchFamily="18" charset="0"/>
              </a:rPr>
              <a:t>various policy for people who suffered during panic </a:t>
            </a:r>
            <a:r>
              <a:rPr lang="en-US" sz="1600" dirty="0" smtClean="0">
                <a:effectLst/>
                <a:latin typeface="Times New Roman" pitchFamily="18" charset="0"/>
                <a:ea typeface="Times New Roman" panose="02020603050405020304" pitchFamily="18" charset="0"/>
                <a:cs typeface="Times New Roman" pitchFamily="18" charset="0"/>
              </a:rPr>
              <a:t>directly </a:t>
            </a:r>
            <a:r>
              <a:rPr lang="en-US" sz="1600" dirty="0">
                <a:effectLst/>
                <a:latin typeface="Times New Roman" pitchFamily="18" charset="0"/>
                <a:ea typeface="Times New Roman" panose="02020603050405020304" pitchFamily="18" charset="0"/>
                <a:cs typeface="Times New Roman" pitchFamily="18" charset="0"/>
              </a:rPr>
              <a:t>or </a:t>
            </a:r>
            <a:r>
              <a:rPr lang="en-US" sz="1600" dirty="0" smtClean="0">
                <a:effectLst/>
                <a:latin typeface="Times New Roman" pitchFamily="18" charset="0"/>
                <a:ea typeface="Times New Roman" panose="02020603050405020304" pitchFamily="18" charset="0"/>
                <a:cs typeface="Times New Roman" pitchFamily="18" charset="0"/>
              </a:rPr>
              <a:t>indirectly</a:t>
            </a:r>
            <a:r>
              <a:rPr lang="en-US" dirty="0">
                <a:effectLst/>
                <a:latin typeface="Times New Roman" pitchFamily="18" charset="0"/>
                <a:ea typeface="Times New Roman" panose="02020603050405020304" pitchFamily="18" charset="0"/>
                <a:cs typeface="Times New Roman" pitchFamily="18" charset="0"/>
              </a:rPr>
              <a:t>.</a:t>
            </a:r>
            <a:endParaRPr lang="en-IN" dirty="0">
              <a:effectLst/>
              <a:latin typeface="Times New Roman" pitchFamily="18" charset="0"/>
              <a:ea typeface="Times New Roman" panose="02020603050405020304" pitchFamily="18" charset="0"/>
              <a:cs typeface="Times New Roman" pitchFamily="18" charset="0"/>
            </a:endParaRPr>
          </a:p>
          <a:p>
            <a:pPr marL="139700" marR="2540" indent="0" algn="just">
              <a:lnSpc>
                <a:spcPct val="150000"/>
              </a:lnSpc>
              <a:spcAft>
                <a:spcPts val="600"/>
              </a:spcAft>
              <a:buNone/>
              <a:tabLst>
                <a:tab pos="3476625" algn="l"/>
              </a:tabLst>
            </a:pPr>
            <a:endParaRPr lang="en-IN" sz="1800" dirty="0">
              <a:effectLst/>
              <a:latin typeface="Calibri" panose="020F0502020204030204" pitchFamily="34" charset="0"/>
              <a:ea typeface="Times New Roman" panose="02020603050405020304" pitchFamily="18" charset="0"/>
              <a:cs typeface="Mangal" panose="020B0502040204020203" pitchFamily="18" charset="0"/>
            </a:endParaRP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66266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3"/>
          <p:cNvSpPr txBox="1">
            <a:spLocks noGrp="1"/>
          </p:cNvSpPr>
          <p:nvPr>
            <p:ph type="subTitle" idx="1"/>
          </p:nvPr>
        </p:nvSpPr>
        <p:spPr>
          <a:xfrm>
            <a:off x="719999" y="1509132"/>
            <a:ext cx="5365527" cy="2679818"/>
          </a:xfrm>
          <a:prstGeom prst="rect">
            <a:avLst/>
          </a:prstGeom>
        </p:spPr>
        <p:txBody>
          <a:bodyPr spcFirstLastPara="1" wrap="square" lIns="91425" tIns="91425" rIns="91425" bIns="91425" anchor="ctr" anchorCtr="0">
            <a:noAutofit/>
          </a:bodyPr>
          <a:lstStyle/>
          <a:p>
            <a:pPr marR="2540">
              <a:lnSpc>
                <a:spcPct val="150000"/>
              </a:lnSpc>
              <a:spcAft>
                <a:spcPts val="600"/>
              </a:spcAft>
              <a:buNone/>
              <a:tabLst>
                <a:tab pos="3476625" algn="l"/>
              </a:tabLst>
            </a:pPr>
            <a:r>
              <a:rPr lang="en-US" b="1" u="sng" dirty="0" smtClean="0">
                <a:effectLst/>
                <a:latin typeface="Times New Roman" panose="02020603050405020304" pitchFamily="18" charset="0"/>
                <a:ea typeface="Times New Roman" panose="02020603050405020304" pitchFamily="18" charset="0"/>
                <a:cs typeface="Times New Roman" pitchFamily="18" charset="0"/>
              </a:rPr>
              <a:t>Hardware Requirement</a:t>
            </a:r>
            <a:r>
              <a:rPr lang="en-US" b="1" dirty="0">
                <a:latin typeface="Times New Roman" panose="02020603050405020304" pitchFamily="18" charset="0"/>
                <a:ea typeface="Times New Roman" panose="02020603050405020304" pitchFamily="18" charset="0"/>
                <a:cs typeface="Times New Roman" pitchFamily="18" charset="0"/>
              </a:rPr>
              <a:t>:</a:t>
            </a:r>
            <a:endParaRPr lang="en-IN" b="1" dirty="0">
              <a:effectLst/>
              <a:latin typeface="Times New Roman" pitchFamily="18" charset="0"/>
              <a:ea typeface="Times New Roman" panose="02020603050405020304" pitchFamily="18" charset="0"/>
              <a:cs typeface="Times New Roman" pitchFamily="18" charset="0"/>
            </a:endParaRPr>
          </a:p>
          <a:p>
            <a:pPr marL="342900" marR="2540" lvl="0" indent="-342900">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Processor : Intel i3 or Above or AMD processor </a:t>
            </a:r>
            <a:endParaRPr lang="en-IN" b="1" dirty="0">
              <a:effectLst/>
              <a:latin typeface="Times New Roman" pitchFamily="18" charset="0"/>
              <a:ea typeface="Times New Roman" panose="02020603050405020304" pitchFamily="18" charset="0"/>
              <a:cs typeface="Times New Roman" pitchFamily="18" charset="0"/>
            </a:endParaRPr>
          </a:p>
          <a:p>
            <a:pPr marL="342900" marR="2540" lvl="0" indent="-342900">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RAM: Min 4GB and above.</a:t>
            </a:r>
            <a:endParaRPr lang="en-IN" b="1" dirty="0">
              <a:effectLst/>
              <a:latin typeface="Times New Roman" pitchFamily="18" charset="0"/>
              <a:ea typeface="Times New Roman" panose="02020603050405020304" pitchFamily="18" charset="0"/>
              <a:cs typeface="Times New Roman" pitchFamily="18" charset="0"/>
            </a:endParaRPr>
          </a:p>
          <a:p>
            <a:pPr marL="342900" marR="2540" lvl="0" indent="-342900">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Hard Drive: Min 250GB and above</a:t>
            </a:r>
            <a:endParaRPr lang="en-IN" b="1" dirty="0">
              <a:effectLst/>
              <a:latin typeface="Times New Roman" pitchFamily="18" charset="0"/>
              <a:ea typeface="Times New Roman" panose="02020603050405020304" pitchFamily="18" charset="0"/>
              <a:cs typeface="Times New Roman" pitchFamily="18" charset="0"/>
            </a:endParaRPr>
          </a:p>
          <a:p>
            <a:pPr marL="139700" indent="0">
              <a:buNone/>
            </a:pPr>
            <a:r>
              <a:rPr lang="en-US" b="1" dirty="0" smtClean="0">
                <a:effectLst/>
                <a:latin typeface="Times New Roman" panose="02020603050405020304" pitchFamily="18" charset="0"/>
                <a:ea typeface="Times New Roman" panose="02020603050405020304" pitchFamily="18" charset="0"/>
                <a:cs typeface="Times New Roman" pitchFamily="18" charset="0"/>
              </a:rPr>
              <a:t>        GPU </a:t>
            </a:r>
            <a:r>
              <a:rPr lang="en-US" b="1" dirty="0">
                <a:effectLst/>
                <a:latin typeface="Times New Roman" panose="02020603050405020304" pitchFamily="18" charset="0"/>
                <a:ea typeface="Times New Roman" panose="02020603050405020304" pitchFamily="18" charset="0"/>
                <a:cs typeface="Times New Roman" pitchFamily="18" charset="0"/>
              </a:rPr>
              <a:t>(optional)</a:t>
            </a:r>
            <a:endParaRPr b="1" dirty="0">
              <a:latin typeface="Times New Roman" pitchFamily="18" charset="0"/>
              <a:cs typeface="Times New Roman" pitchFamily="18" charset="0"/>
            </a:endParaRPr>
          </a:p>
        </p:txBody>
      </p:sp>
      <p:sp>
        <p:nvSpPr>
          <p:cNvPr id="926" name="Google Shape;926;p63"/>
          <p:cNvSpPr txBox="1">
            <a:spLocks noGrp="1"/>
          </p:cNvSpPr>
          <p:nvPr>
            <p:ph type="title"/>
          </p:nvPr>
        </p:nvSpPr>
        <p:spPr>
          <a:xfrm>
            <a:off x="720000" y="344950"/>
            <a:ext cx="4263300" cy="92515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800" b="1" u="sng" dirty="0" smtClean="0">
                <a:effectLst/>
                <a:latin typeface="Times New Roman" panose="02020603050405020304" pitchFamily="18" charset="0"/>
                <a:ea typeface="Times New Roman" panose="02020603050405020304" pitchFamily="18" charset="0"/>
                <a:cs typeface="Mangal" panose="020B0502040204020203" pitchFamily="18" charset="0"/>
              </a:rPr>
              <a:t>REQUIREMENT SPECIFICATIONS</a:t>
            </a:r>
            <a:endParaRPr u="sng" dirty="0"/>
          </a:p>
        </p:txBody>
      </p:sp>
      <p:sp>
        <p:nvSpPr>
          <p:cNvPr id="928" name="Google Shape;928;p63"/>
          <p:cNvSpPr/>
          <p:nvPr/>
        </p:nvSpPr>
        <p:spPr>
          <a:xfrm>
            <a:off x="6616174" y="1718175"/>
            <a:ext cx="2619600" cy="19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63"/>
          <p:cNvSpPr/>
          <p:nvPr/>
        </p:nvSpPr>
        <p:spPr>
          <a:xfrm flipH="1">
            <a:off x="-150099" y="3936650"/>
            <a:ext cx="1122000" cy="86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63"/>
          <p:cNvSpPr/>
          <p:nvPr/>
        </p:nvSpPr>
        <p:spPr>
          <a:xfrm>
            <a:off x="7357225" y="-93399"/>
            <a:ext cx="10074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31" name="Google Shape;931;p63"/>
          <p:cNvPicPr preferRelativeResize="0"/>
          <p:nvPr/>
        </p:nvPicPr>
        <p:blipFill>
          <a:blip r:embed="rId3">
            <a:alphaModFix/>
          </a:blip>
          <a:stretch>
            <a:fillRect/>
          </a:stretch>
        </p:blipFill>
        <p:spPr>
          <a:xfrm flipH="1">
            <a:off x="755845" y="4188950"/>
            <a:ext cx="769552" cy="794425"/>
          </a:xfrm>
          <a:prstGeom prst="rect">
            <a:avLst/>
          </a:prstGeom>
          <a:noFill/>
          <a:ln>
            <a:noFill/>
          </a:ln>
        </p:spPr>
      </p:pic>
      <p:pic>
        <p:nvPicPr>
          <p:cNvPr id="932" name="Google Shape;932;p63"/>
          <p:cNvPicPr preferRelativeResize="0"/>
          <p:nvPr/>
        </p:nvPicPr>
        <p:blipFill>
          <a:blip r:embed="rId4">
            <a:alphaModFix/>
          </a:blip>
          <a:stretch>
            <a:fillRect/>
          </a:stretch>
        </p:blipFill>
        <p:spPr>
          <a:xfrm rot="10800000">
            <a:off x="5713800" y="740150"/>
            <a:ext cx="1343075" cy="1429550"/>
          </a:xfrm>
          <a:prstGeom prst="rect">
            <a:avLst/>
          </a:prstGeom>
          <a:noFill/>
          <a:ln>
            <a:noFill/>
          </a:ln>
        </p:spPr>
      </p:pic>
      <p:pic>
        <p:nvPicPr>
          <p:cNvPr id="933" name="Google Shape;933;p63"/>
          <p:cNvPicPr preferRelativeResize="0"/>
          <p:nvPr/>
        </p:nvPicPr>
        <p:blipFill>
          <a:blip r:embed="rId5">
            <a:alphaModFix/>
          </a:blip>
          <a:stretch>
            <a:fillRect/>
          </a:stretch>
        </p:blipFill>
        <p:spPr>
          <a:xfrm>
            <a:off x="7718400" y="3016699"/>
            <a:ext cx="1062200" cy="1053481"/>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11" name="Text Placeholder 10">
            <a:extLst>
              <a:ext uri="{FF2B5EF4-FFF2-40B4-BE49-F238E27FC236}">
                <a16:creationId xmlns:a16="http://schemas.microsoft.com/office/drawing/2014/main" xmlns="" id="{1FBD8761-D369-4EC4-A91A-F59FBF6216DB}"/>
              </a:ext>
            </a:extLst>
          </p:cNvPr>
          <p:cNvSpPr>
            <a:spLocks noGrp="1"/>
          </p:cNvSpPr>
          <p:nvPr>
            <p:ph type="body" idx="1"/>
          </p:nvPr>
        </p:nvSpPr>
        <p:spPr>
          <a:xfrm>
            <a:off x="327102" y="304799"/>
            <a:ext cx="6852365" cy="4616605"/>
          </a:xfrm>
        </p:spPr>
        <p:txBody>
          <a:bodyPr/>
          <a:lstStyle/>
          <a:p>
            <a:pPr marL="139700" marR="2540" indent="0">
              <a:lnSpc>
                <a:spcPct val="150000"/>
              </a:lnSpc>
              <a:spcAft>
                <a:spcPts val="600"/>
              </a:spcAft>
              <a:buNone/>
              <a:tabLst>
                <a:tab pos="3476625" algn="l"/>
              </a:tabLst>
            </a:pPr>
            <a:r>
              <a:rPr lang="en-US" b="1" u="sng" dirty="0" smtClean="0">
                <a:effectLst/>
                <a:latin typeface="Times New Roman" panose="02020603050405020304" pitchFamily="18" charset="0"/>
                <a:ea typeface="Times New Roman" panose="02020603050405020304" pitchFamily="18" charset="0"/>
                <a:cs typeface="Times New Roman" pitchFamily="18" charset="0"/>
              </a:rPr>
              <a:t>Software </a:t>
            </a:r>
            <a:r>
              <a:rPr lang="en-US" b="1" u="sng" dirty="0">
                <a:effectLst/>
                <a:latin typeface="Times New Roman" panose="02020603050405020304" pitchFamily="18" charset="0"/>
                <a:ea typeface="Times New Roman" panose="02020603050405020304" pitchFamily="18" charset="0"/>
                <a:cs typeface="Times New Roman" pitchFamily="18" charset="0"/>
              </a:rPr>
              <a:t>Requirements</a:t>
            </a:r>
            <a:endParaRPr lang="en-IN" b="1" u="sng" dirty="0">
              <a:effectLst/>
              <a:latin typeface="Times New Roman" pitchFamily="18" charset="0"/>
              <a:ea typeface="Times New Roman" panose="02020603050405020304" pitchFamily="18" charset="0"/>
              <a:cs typeface="Times New Roman" pitchFamily="18" charset="0"/>
            </a:endParaRPr>
          </a:p>
          <a:p>
            <a:pPr marL="342900" marR="2540" lvl="0" indent="-342900">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Google Colab or Jupiter Book</a:t>
            </a:r>
            <a:endParaRPr lang="en-IN" b="1" dirty="0">
              <a:effectLst/>
              <a:latin typeface="Times New Roman" pitchFamily="18" charset="0"/>
              <a:ea typeface="Times New Roman" panose="02020603050405020304" pitchFamily="18" charset="0"/>
              <a:cs typeface="Times New Roman" pitchFamily="18" charset="0"/>
            </a:endParaRPr>
          </a:p>
          <a:p>
            <a:pPr marL="342900" marR="2540" lvl="0" indent="-342900">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Kaggle Library </a:t>
            </a:r>
            <a:endParaRPr lang="en-IN" b="1" dirty="0">
              <a:effectLst/>
              <a:latin typeface="Times New Roman" pitchFamily="18" charset="0"/>
              <a:ea typeface="Times New Roman" panose="02020603050405020304" pitchFamily="18" charset="0"/>
              <a:cs typeface="Times New Roman" pitchFamily="18" charset="0"/>
            </a:endParaRPr>
          </a:p>
          <a:p>
            <a:pPr marL="342900" marR="2540" lvl="0" indent="-342900">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Dataset related to Covid-19</a:t>
            </a:r>
            <a:endParaRPr lang="en-IN" b="1" dirty="0">
              <a:effectLst/>
              <a:latin typeface="Times New Roman" pitchFamily="18" charset="0"/>
              <a:ea typeface="Times New Roman" panose="02020603050405020304" pitchFamily="18" charset="0"/>
              <a:cs typeface="Times New Roman" pitchFamily="18" charset="0"/>
            </a:endParaRPr>
          </a:p>
          <a:p>
            <a:pPr marL="342900" marR="2540" lvl="0" indent="-342900">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Libraries Used :</a:t>
            </a:r>
            <a:endParaRPr lang="en-IN" b="1" dirty="0">
              <a:effectLst/>
              <a:latin typeface="Times New Roman" pitchFamily="18" charset="0"/>
              <a:ea typeface="Times New Roman" panose="02020603050405020304" pitchFamily="18" charset="0"/>
              <a:cs typeface="Times New Roman" pitchFamily="18" charset="0"/>
            </a:endParaRPr>
          </a:p>
          <a:p>
            <a:endParaRPr lang="en-IN" b="1" dirty="0"/>
          </a:p>
          <a:p>
            <a:pPr marL="482600" marR="2540" indent="-342900">
              <a:lnSpc>
                <a:spcPct val="150000"/>
              </a:lnSpc>
              <a:spcAft>
                <a:spcPts val="600"/>
              </a:spcAft>
              <a:buAutoNum type="arabicParenR"/>
              <a:tabLst>
                <a:tab pos="3476625" algn="l"/>
              </a:tabLst>
            </a:pPr>
            <a:r>
              <a:rPr lang="en-US" b="1" dirty="0" smtClean="0">
                <a:effectLst/>
                <a:latin typeface="Times New Roman" panose="02020603050405020304" pitchFamily="18" charset="0"/>
                <a:ea typeface="Times New Roman" panose="02020603050405020304" pitchFamily="18" charset="0"/>
                <a:cs typeface="Mangal" panose="020B0502040204020203" pitchFamily="18" charset="0"/>
              </a:rPr>
              <a:t>Pandas </a:t>
            </a:r>
            <a:r>
              <a:rPr lang="en-US" b="1" dirty="0">
                <a:effectLst/>
                <a:latin typeface="Times New Roman" panose="02020603050405020304" pitchFamily="18" charset="0"/>
                <a:ea typeface="Times New Roman" panose="02020603050405020304" pitchFamily="18" charset="0"/>
                <a:cs typeface="Mangal" panose="020B0502040204020203" pitchFamily="18" charset="0"/>
              </a:rPr>
              <a:t>: Working with data files </a:t>
            </a:r>
            <a:endParaRPr lang="en-IN" b="1" dirty="0">
              <a:latin typeface="Calibri" panose="020F0502020204030204" pitchFamily="34" charset="0"/>
              <a:ea typeface="Times New Roman" panose="02020603050405020304" pitchFamily="18" charset="0"/>
              <a:cs typeface="Mangal" panose="020B0502040204020203" pitchFamily="18" charset="0"/>
            </a:endParaRPr>
          </a:p>
          <a:p>
            <a:pPr marL="482600" marR="2540" indent="-342900">
              <a:lnSpc>
                <a:spcPct val="150000"/>
              </a:lnSpc>
              <a:spcAft>
                <a:spcPts val="600"/>
              </a:spcAft>
              <a:buAutoNum type="arabicParenR"/>
              <a:tabLst>
                <a:tab pos="3476625" algn="l"/>
              </a:tabLst>
            </a:pPr>
            <a:r>
              <a:rPr lang="en-US" b="1" dirty="0" smtClean="0">
                <a:effectLst/>
                <a:latin typeface="Times New Roman" panose="02020603050405020304" pitchFamily="18" charset="0"/>
                <a:ea typeface="Times New Roman" panose="02020603050405020304" pitchFamily="18" charset="0"/>
                <a:cs typeface="Mangal" panose="020B0502040204020203" pitchFamily="18" charset="0"/>
              </a:rPr>
              <a:t>Numpy </a:t>
            </a:r>
            <a:r>
              <a:rPr lang="en-US" b="1" dirty="0">
                <a:effectLst/>
                <a:latin typeface="Times New Roman" panose="02020603050405020304" pitchFamily="18" charset="0"/>
                <a:ea typeface="Times New Roman" panose="02020603050405020304" pitchFamily="18" charset="0"/>
                <a:cs typeface="Mangal" panose="020B0502040204020203" pitchFamily="18" charset="0"/>
              </a:rPr>
              <a:t>: for Scientific Calculation </a:t>
            </a:r>
            <a:endParaRPr lang="en-IN" b="1" dirty="0">
              <a:latin typeface="Calibri" panose="020F0502020204030204" pitchFamily="34" charset="0"/>
              <a:ea typeface="Times New Roman" panose="02020603050405020304" pitchFamily="18" charset="0"/>
              <a:cs typeface="Mangal" panose="020B0502040204020203" pitchFamily="18" charset="0"/>
            </a:endParaRPr>
          </a:p>
          <a:p>
            <a:pPr marL="139700" marR="2540" indent="0">
              <a:lnSpc>
                <a:spcPct val="150000"/>
              </a:lnSpc>
              <a:spcAft>
                <a:spcPts val="600"/>
              </a:spcAft>
              <a:buNone/>
              <a:tabLst>
                <a:tab pos="3476625" algn="l"/>
              </a:tabLst>
            </a:pPr>
            <a:r>
              <a:rPr lang="en-US" b="1" dirty="0" smtClean="0">
                <a:effectLst/>
                <a:latin typeface="Times New Roman" panose="02020603050405020304" pitchFamily="18" charset="0"/>
                <a:ea typeface="Times New Roman" panose="02020603050405020304" pitchFamily="18" charset="0"/>
                <a:cs typeface="Mangal" panose="020B0502040204020203" pitchFamily="18" charset="0"/>
              </a:rPr>
              <a:t>3</a:t>
            </a:r>
            <a:r>
              <a:rPr lang="en-US" b="1" dirty="0">
                <a:effectLst/>
                <a:latin typeface="Times New Roman" panose="02020603050405020304" pitchFamily="18" charset="0"/>
                <a:ea typeface="Times New Roman" panose="02020603050405020304" pitchFamily="18" charset="0"/>
                <a:cs typeface="Mangal" panose="020B0502040204020203" pitchFamily="18" charset="0"/>
              </a:rPr>
              <a:t>) </a:t>
            </a:r>
            <a:r>
              <a:rPr lang="en-US" b="1" dirty="0" smtClean="0">
                <a:effectLst/>
                <a:latin typeface="Times New Roman" panose="02020603050405020304" pitchFamily="18" charset="0"/>
                <a:ea typeface="Times New Roman" panose="02020603050405020304" pitchFamily="18" charset="0"/>
                <a:cs typeface="Mangal" panose="020B0502040204020203" pitchFamily="18" charset="0"/>
              </a:rPr>
              <a:t>   Matplotlib </a:t>
            </a:r>
            <a:r>
              <a:rPr lang="en-US" b="1" dirty="0">
                <a:effectLst/>
                <a:latin typeface="Times New Roman" panose="02020603050405020304" pitchFamily="18" charset="0"/>
                <a:ea typeface="Times New Roman" panose="02020603050405020304" pitchFamily="18" charset="0"/>
                <a:cs typeface="Mangal" panose="020B0502040204020203" pitchFamily="18" charset="0"/>
              </a:rPr>
              <a:t>: Basic Visualization </a:t>
            </a:r>
            <a:endParaRPr lang="en-IN" b="1" dirty="0">
              <a:latin typeface="Calibri" panose="020F0502020204030204" pitchFamily="34" charset="0"/>
              <a:ea typeface="Times New Roman" panose="02020603050405020304" pitchFamily="18" charset="0"/>
              <a:cs typeface="Mangal" panose="020B0502040204020203" pitchFamily="18" charset="0"/>
            </a:endParaRPr>
          </a:p>
          <a:p>
            <a:pPr marL="482600" marR="2540" indent="-342900">
              <a:lnSpc>
                <a:spcPct val="150000"/>
              </a:lnSpc>
              <a:spcAft>
                <a:spcPts val="600"/>
              </a:spcAft>
              <a:buAutoNum type="arabicParenR" startAt="4"/>
              <a:tabLst>
                <a:tab pos="3476625" algn="l"/>
              </a:tabLst>
            </a:pPr>
            <a:r>
              <a:rPr lang="en-US" b="1" dirty="0" smtClean="0">
                <a:effectLst/>
                <a:latin typeface="Times New Roman" panose="02020603050405020304" pitchFamily="18" charset="0"/>
                <a:ea typeface="Times New Roman" panose="02020603050405020304" pitchFamily="18" charset="0"/>
                <a:cs typeface="Mangal" panose="020B0502040204020203" pitchFamily="18" charset="0"/>
              </a:rPr>
              <a:t>Plotly </a:t>
            </a:r>
            <a:r>
              <a:rPr lang="en-US" b="1" dirty="0">
                <a:effectLst/>
                <a:latin typeface="Times New Roman" panose="02020603050405020304" pitchFamily="18" charset="0"/>
                <a:ea typeface="Times New Roman" panose="02020603050405020304" pitchFamily="18" charset="0"/>
                <a:cs typeface="Mangal" panose="020B0502040204020203" pitchFamily="18" charset="0"/>
              </a:rPr>
              <a:t>: Advance Visualization </a:t>
            </a:r>
            <a:endParaRPr lang="en-IN" b="1" dirty="0">
              <a:latin typeface="Calibri" panose="020F0502020204030204" pitchFamily="34" charset="0"/>
              <a:ea typeface="Times New Roman" panose="02020603050405020304" pitchFamily="18" charset="0"/>
              <a:cs typeface="Mangal" panose="020B0502040204020203" pitchFamily="18" charset="0"/>
            </a:endParaRPr>
          </a:p>
          <a:p>
            <a:pPr marL="139700" marR="2540" indent="0">
              <a:lnSpc>
                <a:spcPct val="150000"/>
              </a:lnSpc>
              <a:spcAft>
                <a:spcPts val="600"/>
              </a:spcAft>
              <a:buNone/>
              <a:tabLst>
                <a:tab pos="3476625" algn="l"/>
              </a:tabLst>
            </a:pPr>
            <a:r>
              <a:rPr lang="en-US" b="1" dirty="0" smtClean="0">
                <a:latin typeface="Times New Roman" panose="02020603050405020304" pitchFamily="18" charset="0"/>
                <a:ea typeface="Times New Roman" panose="02020603050405020304" pitchFamily="18" charset="0"/>
                <a:cs typeface="Mangal" panose="020B0502040204020203" pitchFamily="18" charset="0"/>
              </a:rPr>
              <a:t>5)    </a:t>
            </a:r>
            <a:r>
              <a:rPr lang="en-US" b="1" dirty="0" smtClean="0">
                <a:latin typeface="Times New Roman" panose="02020603050405020304" pitchFamily="18" charset="0"/>
                <a:ea typeface="Times New Roman" panose="02020603050405020304" pitchFamily="18" charset="0"/>
                <a:cs typeface="Mangal" panose="020B0502040204020203" pitchFamily="18" charset="0"/>
              </a:rPr>
              <a:t> </a:t>
            </a:r>
            <a:r>
              <a:rPr lang="en-US" b="1" dirty="0" smtClean="0">
                <a:effectLst/>
                <a:latin typeface="Times New Roman" panose="02020603050405020304" pitchFamily="18" charset="0"/>
                <a:ea typeface="Times New Roman" panose="02020603050405020304" pitchFamily="18" charset="0"/>
                <a:cs typeface="Mangal" panose="020B0502040204020203" pitchFamily="18" charset="0"/>
              </a:rPr>
              <a:t>Folium </a:t>
            </a:r>
            <a:r>
              <a:rPr lang="en-US" b="1" dirty="0">
                <a:effectLst/>
                <a:latin typeface="Times New Roman" panose="02020603050405020304" pitchFamily="18" charset="0"/>
                <a:ea typeface="Times New Roman" panose="02020603050405020304" pitchFamily="18" charset="0"/>
                <a:cs typeface="Mangal" panose="020B0502040204020203" pitchFamily="18" charset="0"/>
              </a:rPr>
              <a:t>: Open Source Data Visilualization Tool</a:t>
            </a:r>
            <a:r>
              <a:rPr lang="en-US" dirty="0">
                <a:effectLst/>
                <a:latin typeface="Times New Roman" panose="02020603050405020304" pitchFamily="18" charset="0"/>
                <a:ea typeface="Times New Roman" panose="02020603050405020304" pitchFamily="18" charset="0"/>
                <a:cs typeface="Mangal" panose="020B0502040204020203" pitchFamily="18" charset="0"/>
              </a:rPr>
              <a:t>.</a:t>
            </a:r>
            <a:endParaRPr lang="en-IN" dirty="0"/>
          </a:p>
        </p:txBody>
      </p:sp>
      <p:sp>
        <p:nvSpPr>
          <p:cNvPr id="947" name="Google Shape;947;p64"/>
          <p:cNvSpPr/>
          <p:nvPr/>
        </p:nvSpPr>
        <p:spPr>
          <a:xfrm rot="5400000">
            <a:off x="7297381" y="3327150"/>
            <a:ext cx="3183300" cy="69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64"/>
          <p:cNvSpPr/>
          <p:nvPr/>
        </p:nvSpPr>
        <p:spPr>
          <a:xfrm rot="5400000">
            <a:off x="7881523" y="1008975"/>
            <a:ext cx="1007400" cy="173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49" name="Google Shape;949;p64"/>
          <p:cNvPicPr preferRelativeResize="0"/>
          <p:nvPr/>
        </p:nvPicPr>
        <p:blipFill>
          <a:blip r:embed="rId3">
            <a:alphaModFix/>
          </a:blip>
          <a:stretch>
            <a:fillRect/>
          </a:stretch>
        </p:blipFill>
        <p:spPr>
          <a:xfrm>
            <a:off x="8105200" y="3752551"/>
            <a:ext cx="792325" cy="785825"/>
          </a:xfrm>
          <a:prstGeom prst="rect">
            <a:avLst/>
          </a:prstGeom>
          <a:noFill/>
          <a:ln>
            <a:noFill/>
          </a:ln>
        </p:spPr>
      </p:pic>
      <p:pic>
        <p:nvPicPr>
          <p:cNvPr id="950" name="Google Shape;950;p64"/>
          <p:cNvPicPr preferRelativeResize="0"/>
          <p:nvPr/>
        </p:nvPicPr>
        <p:blipFill>
          <a:blip r:embed="rId4">
            <a:alphaModFix/>
          </a:blip>
          <a:stretch>
            <a:fillRect/>
          </a:stretch>
        </p:blipFill>
        <p:spPr>
          <a:xfrm rot="5400000" flipH="1">
            <a:off x="7204837" y="2060337"/>
            <a:ext cx="1039525" cy="88195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Norwalk Virus Clinical Case by Slidesgo">
  <a:themeElements>
    <a:clrScheme name="Simple Light">
      <a:dk1>
        <a:srgbClr val="191919"/>
      </a:dk1>
      <a:lt1>
        <a:srgbClr val="FFFFFF"/>
      </a:lt1>
      <a:dk2>
        <a:srgbClr val="E9C6BC"/>
      </a:dk2>
      <a:lt2>
        <a:srgbClr val="FFFDF0"/>
      </a:lt2>
      <a:accent1>
        <a:srgbClr val="A9AEB2"/>
      </a:accent1>
      <a:accent2>
        <a:srgbClr val="BFC3C6"/>
      </a:accent2>
      <a:accent3>
        <a:srgbClr val="D6DADD"/>
      </a:accent3>
      <a:accent4>
        <a:srgbClr val="FAFAF8"/>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1181</Words>
  <Application>Microsoft Office PowerPoint</Application>
  <PresentationFormat>On-screen Show (16:9)</PresentationFormat>
  <Paragraphs>100</Paragraphs>
  <Slides>17</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Algerian</vt:lpstr>
      <vt:lpstr>Mangal</vt:lpstr>
      <vt:lpstr>Wingdings</vt:lpstr>
      <vt:lpstr>Bebas Neue</vt:lpstr>
      <vt:lpstr>Barlow Semi Condensed</vt:lpstr>
      <vt:lpstr>Symbol</vt:lpstr>
      <vt:lpstr>Metrophobic</vt:lpstr>
      <vt:lpstr>Arial Narrow</vt:lpstr>
      <vt:lpstr>Calibri</vt:lpstr>
      <vt:lpstr>Times New Roman</vt:lpstr>
      <vt:lpstr>Norwalk Virus Clinical Case by Slidesgo</vt:lpstr>
      <vt:lpstr>OPEN SOURCE DATA VISUALIZATION (COVID-19)</vt:lpstr>
      <vt:lpstr>PRESENTATION BY TRIBE-I :</vt:lpstr>
      <vt:lpstr>INTRODUCTION</vt:lpstr>
      <vt:lpstr>  However, societal issues have been exacerbated note that the reduction in the labour force that has resulted from controlling for COVID-19 has affected ethnic minorities and women most significantly.   As a result of this on going pandemic, new results and reports are being produced and published daily. Thus, our motivation stems from wanting to contribute to the statistical analysis of the incidence of COVID-19 in Italy and Spain, where the literature is limited.  The main contributions of this paper are:  i) To model the incidence of COVID-19 in Italy and Spain using simple mathematical models in epidemiology. ii) To provide estimates of basic measures of the infectiousness and severity of COVID-19 in Italy and Spain. iii) To investigate the predictive ability of simple mathematical models and provide simple forecasts for the future incidence of COVID-19 in Italy and Spain. </vt:lpstr>
      <vt:lpstr>OBJECTIVES</vt:lpstr>
      <vt:lpstr>   Problem Statement </vt:lpstr>
      <vt:lpstr>PROPOSED SYSTEM</vt:lpstr>
      <vt:lpstr> REQUIREMENT SPECIFICATIONS</vt:lpstr>
      <vt:lpstr>PowerPoint Presentation</vt:lpstr>
      <vt:lpstr>Flow Diagram</vt:lpstr>
      <vt:lpstr>                          </vt:lpstr>
      <vt:lpstr>PowerPoint Presentation</vt:lpstr>
      <vt:lpstr>PowerPoint Presentation</vt:lpstr>
      <vt:lpstr>ADVANTAGES AND DISADVANTAGES </vt:lpstr>
      <vt:lpstr> CONCLUSION  </vt:lpstr>
      <vt:lpstr> 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SOURCE DATA VISUALIZATION (COVID-19)</dc:title>
  <dc:creator>Sarika Swami</dc:creator>
  <cp:lastModifiedBy>Admin</cp:lastModifiedBy>
  <cp:revision>13</cp:revision>
  <dcterms:modified xsi:type="dcterms:W3CDTF">2022-05-31T13:07:04Z</dcterms:modified>
</cp:coreProperties>
</file>